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65" r:id="rId7"/>
    <p:sldId id="266" r:id="rId8"/>
    <p:sldId id="294" r:id="rId9"/>
    <p:sldId id="271" r:id="rId10"/>
    <p:sldId id="272" r:id="rId11"/>
    <p:sldId id="259" r:id="rId12"/>
    <p:sldId id="278" r:id="rId13"/>
    <p:sldId id="281" r:id="rId14"/>
    <p:sldId id="284" r:id="rId15"/>
    <p:sldId id="267" r:id="rId16"/>
    <p:sldId id="268" r:id="rId17"/>
    <p:sldId id="269" r:id="rId18"/>
    <p:sldId id="273" r:id="rId19"/>
    <p:sldId id="274" r:id="rId20"/>
    <p:sldId id="275" r:id="rId21"/>
    <p:sldId id="277" r:id="rId22"/>
    <p:sldId id="279" r:id="rId23"/>
    <p:sldId id="283" r:id="rId24"/>
    <p:sldId id="288" r:id="rId25"/>
    <p:sldId id="291" r:id="rId26"/>
    <p:sldId id="292" r:id="rId27"/>
    <p:sldId id="293" r:id="rId28"/>
    <p:sldId id="290" r:id="rId29"/>
    <p:sldId id="280" r:id="rId30"/>
    <p:sldId id="261" r:id="rId31"/>
    <p:sldId id="285" r:id="rId32"/>
    <p:sldId id="262" r:id="rId33"/>
    <p:sldId id="286" r:id="rId34"/>
    <p:sldId id="263" r:id="rId35"/>
    <p:sldId id="287" r:id="rId36"/>
    <p:sldId id="260" r:id="rId37"/>
    <p:sldId id="276" r:id="rId38"/>
    <p:sldId id="282" r:id="rId39"/>
    <p:sldId id="28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8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9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0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6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3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6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7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18A6-85ED-433E-B0D0-646135A8F901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C51E-7D61-44F2-B13B-A9BF11385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7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0932/1992-3252-2021-19-6-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Обзор статей по лесному роботу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Суханов Ю.В. (к.т.н., доцент кафедры технологии и организации лесного комплекса)</a:t>
            </a:r>
          </a:p>
          <a:p>
            <a:r>
              <a:rPr lang="ru-RU" dirty="0" smtClean="0"/>
              <a:t>Галактионов О.Н. (д.т.н., проф. кафедры технологии и организации лесного комплекса).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9144000" cy="478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Беспилотное движение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координат</a:t>
            </a:r>
          </a:p>
          <a:p>
            <a:r>
              <a:rPr lang="ru-RU" dirty="0" smtClean="0"/>
              <a:t>Управление движением</a:t>
            </a:r>
          </a:p>
          <a:p>
            <a:r>
              <a:rPr lang="ru-RU" dirty="0" smtClean="0"/>
              <a:t>Контроль состояния БПА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7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координат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</a:t>
            </a:r>
            <a:r>
              <a:rPr lang="ru-RU" dirty="0" smtClean="0"/>
              <a:t>10</a:t>
            </a:r>
            <a:r>
              <a:rPr lang="en-US" dirty="0" smtClean="0"/>
              <a:t>]</a:t>
            </a:r>
            <a:r>
              <a:rPr lang="ru-RU" dirty="0" smtClean="0"/>
              <a:t> "Современные методы навигации беспилотных летательных аппаратов" </a:t>
            </a:r>
          </a:p>
          <a:p>
            <a:r>
              <a:rPr lang="ru-RU" dirty="0" smtClean="0"/>
              <a:t>1</a:t>
            </a:r>
            <a:r>
              <a:rPr lang="ru-RU" dirty="0"/>
              <a:t>. Счисление пройденного пути на основе анализа потока видеоданных. В первом кадре видеопотока находят характерные точки и далее отслеживают их перемещения в кадре. По характеру перемещения определяют изменение положения и ориентации самой камеры. </a:t>
            </a:r>
            <a:r>
              <a:rPr lang="ru-RU" dirty="0" smtClean="0">
                <a:solidFill>
                  <a:srgbClr val="FF0000"/>
                </a:solidFill>
              </a:rPr>
              <a:t>Ограничение</a:t>
            </a:r>
            <a:r>
              <a:rPr lang="ru-RU" dirty="0" smtClean="0"/>
              <a:t> </a:t>
            </a:r>
            <a:r>
              <a:rPr lang="ru-RU" dirty="0"/>
              <a:t>– возможность только относительного определения координат и ориентации;</a:t>
            </a:r>
          </a:p>
          <a:p>
            <a:r>
              <a:rPr lang="ru-RU" dirty="0"/>
              <a:t>2. Метод точной привязки по рельефу по стереоэффекту при движении камеры. Используя перекрытие потока фото- видеоданных, восстанавливают рельеф, сравнивают с данными в памяти, в случае «узнавания» определяют точные координаты и ориентацию. </a:t>
            </a:r>
            <a:r>
              <a:rPr lang="ru-RU" dirty="0" smtClean="0">
                <a:solidFill>
                  <a:srgbClr val="FF0000"/>
                </a:solidFill>
              </a:rPr>
              <a:t>Недостаток</a:t>
            </a:r>
            <a:r>
              <a:rPr lang="ru-RU" dirty="0" smtClean="0"/>
              <a:t> – </a:t>
            </a:r>
            <a:r>
              <a:rPr lang="ru-RU" dirty="0"/>
              <a:t>чувствительность к слишком большим ошибкам исходных координат камеры, полученных от инерционным навигационных приборов;</a:t>
            </a:r>
          </a:p>
          <a:p>
            <a:r>
              <a:rPr lang="ru-RU" dirty="0"/>
              <a:t>3. Метод точной привязки по эталонным фотографиям - кадры видео сравнивают с изображениями участков маршрута в памяти, в случае «узнавания» определяют точные координаты и ориентация. Метод обеспечивает высокую точность определения абсолютных координат даже при отсутствии рельефа. Позволяет найти абсолютное положение камеры, даже когда ее примерные координаты неизвестны.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3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</a:t>
            </a:r>
            <a:r>
              <a:rPr lang="ru-RU" dirty="0" smtClean="0"/>
              <a:t>12</a:t>
            </a:r>
            <a:r>
              <a:rPr lang="en-US" dirty="0" smtClean="0"/>
              <a:t>]</a:t>
            </a:r>
            <a:r>
              <a:rPr lang="ru-RU" dirty="0" smtClean="0"/>
              <a:t> «Повышение точности локализации беспилотной техники на основе электронной карты местности»</a:t>
            </a:r>
          </a:p>
          <a:p>
            <a:r>
              <a:rPr lang="ru-RU" dirty="0" smtClean="0"/>
              <a:t>В статье рассматривается реализация алгоритма повышения точности локализации беспилотной техники на основе применения операционной системы для роботизированных устройств ROS. В рамках исследования поставлена задача определения точного положения объекта (роботизированного транспортного средства), которое без применения специальных средств отображалось неточно при использовании GPS. Поставленная в исследовании задача решалась при помощи ROS путем создания трехмерной карты местности и уточнению данных с GPS при помощи алгоритма.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[15]</a:t>
            </a:r>
            <a:r>
              <a:rPr lang="ru-RU" dirty="0" smtClean="0"/>
              <a:t> «Алгоритм планирования траектории движения БПЛА при выполнении поисково-спасательных операций»</a:t>
            </a:r>
          </a:p>
          <a:p>
            <a:r>
              <a:rPr lang="ru-RU" dirty="0" smtClean="0"/>
              <a:t>Алгоритм </a:t>
            </a:r>
            <a:r>
              <a:rPr lang="ru-RU" dirty="0"/>
              <a:t>предполетного планирования траектории движения </a:t>
            </a:r>
            <a:r>
              <a:rPr lang="ru-RU" dirty="0" smtClean="0"/>
              <a:t>БПЛА средствами </a:t>
            </a:r>
            <a:r>
              <a:rPr lang="ru-RU" dirty="0"/>
              <a:t>бортовой системы управления с учетом </a:t>
            </a:r>
            <a:r>
              <a:rPr lang="ru-RU" dirty="0" smtClean="0"/>
              <a:t>изменения динамических </a:t>
            </a:r>
            <a:r>
              <a:rPr lang="ru-RU" dirty="0"/>
              <a:t>характеристик </a:t>
            </a:r>
            <a:r>
              <a:rPr lang="ru-RU" dirty="0" smtClean="0"/>
              <a:t>ЛА</a:t>
            </a:r>
          </a:p>
          <a:p>
            <a:pPr lvl="1"/>
            <a:r>
              <a:rPr lang="ru-RU" dirty="0" smtClean="0"/>
              <a:t>В бортовой системе </a:t>
            </a:r>
            <a:r>
              <a:rPr lang="ru-RU" dirty="0"/>
              <a:t>управления БЛА </a:t>
            </a:r>
            <a:r>
              <a:rPr lang="ru-RU" dirty="0" smtClean="0"/>
              <a:t>встроена упрощенная динамическая модель ЛА в виде однородного ОДУ n-</a:t>
            </a:r>
            <a:r>
              <a:rPr lang="ru-RU" dirty="0" err="1" smtClean="0"/>
              <a:t>го</a:t>
            </a:r>
            <a:r>
              <a:rPr lang="ru-RU" dirty="0" smtClean="0"/>
              <a:t> порядка </a:t>
            </a:r>
            <a:r>
              <a:rPr lang="ru-RU" dirty="0"/>
              <a:t>с </a:t>
            </a:r>
            <a:r>
              <a:rPr lang="ru-RU" dirty="0" smtClean="0"/>
              <a:t>кусочно-постоянными </a:t>
            </a:r>
            <a:r>
              <a:rPr lang="ru-RU" dirty="0"/>
              <a:t>коэффициентами </a:t>
            </a:r>
            <a:r>
              <a:rPr lang="ru-RU" dirty="0" smtClean="0"/>
              <a:t>на основании которой планируется траектория </a:t>
            </a:r>
            <a:r>
              <a:rPr lang="ru-RU" dirty="0"/>
              <a:t>движения </a:t>
            </a:r>
            <a:r>
              <a:rPr lang="ru-RU" dirty="0" smtClean="0"/>
              <a:t>вертолета.</a:t>
            </a:r>
          </a:p>
          <a:p>
            <a:pPr lvl="1"/>
            <a:r>
              <a:rPr lang="ru-RU" dirty="0" smtClean="0"/>
              <a:t>В процессе полета строится упрощенная математическая модели БЛА </a:t>
            </a:r>
            <a:r>
              <a:rPr lang="ru-RU" dirty="0"/>
              <a:t>в виде систем </a:t>
            </a:r>
            <a:r>
              <a:rPr lang="ru-RU" dirty="0" smtClean="0"/>
              <a:t>ДУ в </a:t>
            </a:r>
            <a:r>
              <a:rPr lang="ru-RU" dirty="0"/>
              <a:t>форме Коши, а также порядок </a:t>
            </a:r>
            <a:r>
              <a:rPr lang="ru-RU" dirty="0" smtClean="0"/>
              <a:t>приведения систем ДУ в форме Коши </a:t>
            </a:r>
            <a:r>
              <a:rPr lang="ru-RU" dirty="0"/>
              <a:t>и обыкновенных неоднородных </a:t>
            </a:r>
            <a:r>
              <a:rPr lang="ru-RU" dirty="0" smtClean="0"/>
              <a:t>ДУ к </a:t>
            </a:r>
            <a:r>
              <a:rPr lang="ru-RU" dirty="0"/>
              <a:t>обыкновенным </a:t>
            </a:r>
            <a:r>
              <a:rPr lang="ru-RU" dirty="0" smtClean="0"/>
              <a:t>однородным ДУ высших порядков.</a:t>
            </a:r>
            <a:br>
              <a:rPr lang="ru-RU" dirty="0" smtClean="0"/>
            </a:br>
            <a:r>
              <a:rPr lang="ru-RU" dirty="0"/>
              <a:t>При этом принимаются следующие допущения</a:t>
            </a:r>
            <a:r>
              <a:rPr lang="ru-RU" dirty="0" smtClean="0"/>
              <a:t>: изменение </a:t>
            </a:r>
            <a:r>
              <a:rPr lang="ru-RU" dirty="0"/>
              <a:t>динамических параметров </a:t>
            </a:r>
            <a:r>
              <a:rPr lang="ru-RU" dirty="0" smtClean="0"/>
              <a:t>летательного </a:t>
            </a:r>
            <a:r>
              <a:rPr lang="ru-RU" dirty="0"/>
              <a:t>аппарата (кусочно-постоянных </a:t>
            </a:r>
            <a:r>
              <a:rPr lang="ru-RU" dirty="0" smtClean="0"/>
              <a:t>коэффициентов </a:t>
            </a:r>
            <a:r>
              <a:rPr lang="ru-RU" dirty="0"/>
              <a:t>ОДУ) из-за изменений в ходе </a:t>
            </a:r>
            <a:r>
              <a:rPr lang="ru-RU" dirty="0" smtClean="0"/>
              <a:t>полета запасов </a:t>
            </a:r>
            <a:r>
              <a:rPr lang="ru-RU" dirty="0"/>
              <a:t>топлива происходит в точках </a:t>
            </a:r>
            <a:r>
              <a:rPr lang="ru-RU" dirty="0" smtClean="0"/>
              <a:t>разрыва траектории </a:t>
            </a:r>
            <a:r>
              <a:rPr lang="ru-RU" dirty="0"/>
              <a:t>полета; точка сброса груза </a:t>
            </a:r>
            <a:r>
              <a:rPr lang="ru-RU" dirty="0" smtClean="0"/>
              <a:t>является </a:t>
            </a:r>
            <a:r>
              <a:rPr lang="ru-RU" dirty="0"/>
              <a:t>опорной точкой маршрута, которая </a:t>
            </a:r>
            <a:r>
              <a:rPr lang="ru-RU" dirty="0" smtClean="0"/>
              <a:t>может находиться </a:t>
            </a:r>
            <a:r>
              <a:rPr lang="ru-RU" dirty="0"/>
              <a:t>на любом кусочно-постоянном </a:t>
            </a:r>
            <a:r>
              <a:rPr lang="ru-RU" dirty="0" smtClean="0"/>
              <a:t>отрезке </a:t>
            </a:r>
            <a:r>
              <a:rPr lang="ru-RU" dirty="0"/>
              <a:t>или полуинтервале траектории </a:t>
            </a:r>
            <a:r>
              <a:rPr lang="ru-RU" dirty="0" smtClean="0"/>
              <a:t>полета.</a:t>
            </a:r>
          </a:p>
          <a:p>
            <a:pPr lvl="1"/>
            <a:r>
              <a:rPr lang="ru-RU" dirty="0" smtClean="0"/>
              <a:t>Результатом </a:t>
            </a:r>
            <a:r>
              <a:rPr lang="ru-RU" dirty="0"/>
              <a:t>планирование </a:t>
            </a:r>
            <a:r>
              <a:rPr lang="ru-RU" dirty="0" smtClean="0"/>
              <a:t>траектории </a:t>
            </a:r>
            <a:r>
              <a:rPr lang="ru-RU" dirty="0"/>
              <a:t>движения вертолета является </a:t>
            </a:r>
            <a:r>
              <a:rPr lang="ru-RU" dirty="0" smtClean="0"/>
              <a:t>траектория движения </a:t>
            </a:r>
            <a:r>
              <a:rPr lang="ru-RU" dirty="0"/>
              <a:t>летательного аппарата, состоящая </a:t>
            </a:r>
            <a:r>
              <a:rPr lang="ru-RU" dirty="0" smtClean="0"/>
              <a:t>из q </a:t>
            </a:r>
            <a:r>
              <a:rPr lang="ru-RU" dirty="0"/>
              <a:t>непрерывных функций , проходящих через </a:t>
            </a:r>
            <a:r>
              <a:rPr lang="ru-RU" dirty="0" smtClean="0"/>
              <a:t>q точек </a:t>
            </a:r>
            <a:r>
              <a:rPr lang="ru-RU" dirty="0"/>
              <a:t>разрыва и опорную точку маршрута 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движением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Работа  </a:t>
            </a:r>
            <a:r>
              <a:rPr lang="en-US" dirty="0" smtClean="0"/>
              <a:t>[5] </a:t>
            </a:r>
            <a:r>
              <a:rPr lang="ru-RU" dirty="0" smtClean="0"/>
              <a:t>«ФОРМИРОВАНИЕ ЗАКОНА УПРАВЛЕНИЯ УГЛОМ ПОВОРОТА РУЛЯ ДЛЯ ПОДДЕРЖАНИЯ ТРАЕКТОРИИ ДВИЖЕНИЯ ТРАНСПОРТНОГО СРЕДСТВА»</a:t>
            </a:r>
          </a:p>
          <a:p>
            <a:r>
              <a:rPr lang="ru-RU" dirty="0" smtClean="0"/>
              <a:t>1. Модель вождения имитирующая движение автомобилей с водителем и беспилотных автомобилей или модель системы адаптивной помощи водителю. </a:t>
            </a:r>
          </a:p>
          <a:p>
            <a:r>
              <a:rPr lang="ru-RU" dirty="0" smtClean="0"/>
              <a:t>2. Значения коэффициентов пропорциональности для настройки регуляторов. </a:t>
            </a:r>
            <a:endParaRPr lang="en-US" dirty="0" smtClean="0"/>
          </a:p>
          <a:p>
            <a:pPr lvl="1"/>
            <a:r>
              <a:rPr lang="ru-RU" dirty="0" smtClean="0"/>
              <a:t>Значения коэффициентов </a:t>
            </a:r>
            <a:r>
              <a:rPr lang="en-US" dirty="0" smtClean="0"/>
              <a:t> k = </a:t>
            </a:r>
            <a:r>
              <a:rPr lang="ru-RU" dirty="0" smtClean="0"/>
              <a:t>0,72</a:t>
            </a:r>
            <a:r>
              <a:rPr lang="en-US" dirty="0" smtClean="0"/>
              <a:t> </a:t>
            </a:r>
            <a:r>
              <a:rPr lang="ru-RU" dirty="0" smtClean="0"/>
              <a:t> s</a:t>
            </a:r>
            <a:r>
              <a:rPr lang="en-US" dirty="0" smtClean="0"/>
              <a:t>, K =</a:t>
            </a:r>
            <a:r>
              <a:rPr lang="ru-RU" dirty="0" smtClean="0"/>
              <a:t> 2,75 рад/м. </a:t>
            </a:r>
          </a:p>
          <a:p>
            <a:pPr lvl="1"/>
            <a:r>
              <a:rPr lang="ru-RU" dirty="0" smtClean="0"/>
              <a:t>Для автомобилей с другими массово-инерционными параметрами, размерами и</a:t>
            </a:r>
            <a:r>
              <a:rPr lang="en-US" dirty="0" smtClean="0"/>
              <a:t> </a:t>
            </a:r>
            <a:r>
              <a:rPr lang="ru-RU" dirty="0" smtClean="0"/>
              <a:t>кинематикой подвески и рулевого управления, значения этих коэффициентов должны быть получены заново.</a:t>
            </a:r>
          </a:p>
          <a:p>
            <a:r>
              <a:rPr lang="ru-RU" dirty="0" smtClean="0"/>
              <a:t>3. Для получения численных значений коэффициентов пропорциональности рекомендуется смоделировать дополнительные расчетные случаи -  змейку, движение по неровной опорной поверхности и т.д.</a:t>
            </a:r>
          </a:p>
          <a:p>
            <a:r>
              <a:rPr lang="ru-RU" dirty="0" smtClean="0"/>
              <a:t>4. Достаточно задать желаемую траекторию, модель движения сама сглаживает траекторию. Траектория движения выбранной точки корпуса автомобиля достаточно точно соответствует заданной траектории.</a:t>
            </a:r>
          </a:p>
          <a:p>
            <a:r>
              <a:rPr lang="ru-RU" dirty="0" smtClean="0"/>
              <a:t>5. Модель вождения пригодна для других типов транспортных средств, с отличным от рассмотренного в статье метода поворота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Представляет интерес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Работа </a:t>
            </a:r>
            <a:r>
              <a:rPr lang="en-US" dirty="0" smtClean="0"/>
              <a:t>[</a:t>
            </a:r>
            <a:r>
              <a:rPr lang="ru-RU" dirty="0" smtClean="0"/>
              <a:t>6</a:t>
            </a:r>
            <a:r>
              <a:rPr lang="en-US" dirty="0" smtClean="0"/>
              <a:t>]</a:t>
            </a:r>
            <a:r>
              <a:rPr lang="ru-RU" dirty="0" smtClean="0"/>
              <a:t> «ДИНАМИЧЕСКАЯ МОДЕЛЬ ДВИЖЕНИЯ РОБОТИЗИРОВАННОГО ТРАНСПОРТНОГО СРЕДСТВА ПО ДЕФОРМИРУЕМОЙ НЕРЕГУЛЯРНОЙ МЕСТНОСТИ»</a:t>
            </a:r>
          </a:p>
          <a:p>
            <a:r>
              <a:rPr lang="ru-RU" dirty="0" smtClean="0"/>
              <a:t>1. Разработаны динамические модели колебаний автомобиля. </a:t>
            </a:r>
          </a:p>
          <a:p>
            <a:pPr lvl="1"/>
            <a:r>
              <a:rPr lang="ru-RU" dirty="0" smtClean="0"/>
              <a:t>Подрессоренные и неподрессоренные массы ТС связаны с упругими и демпфирующими элементами, они связаны с деформациями нерегулярного рельефа с нелинейными механическими свойствами, зависящими от его физического состояния.</a:t>
            </a:r>
          </a:p>
          <a:p>
            <a:r>
              <a:rPr lang="ru-RU" dirty="0" smtClean="0"/>
              <a:t>2. Жесткость и демпфирующие свойства  рельефа оказывают влияние на колебания подрессоренных и неподрессоренных частей ТС. </a:t>
            </a:r>
          </a:p>
          <a:p>
            <a:pPr lvl="1"/>
            <a:r>
              <a:rPr lang="ru-RU" dirty="0" smtClean="0"/>
              <a:t>Дополнительные динамические нагрузки для твердой и деформируемой неровной местности имеют разницу до 100 %. </a:t>
            </a:r>
          </a:p>
          <a:p>
            <a:pPr lvl="1"/>
            <a:r>
              <a:rPr lang="ru-RU" dirty="0" smtClean="0"/>
              <a:t>Увеличение влажности грунта на 30 % относительно базы W=70 % приводит к снижению динамических нагрузок на 10 %.</a:t>
            </a:r>
          </a:p>
          <a:p>
            <a:r>
              <a:rPr lang="ru-RU" dirty="0" smtClean="0"/>
              <a:t>3. Определены области применения разработанных динамических моделей. </a:t>
            </a:r>
          </a:p>
          <a:p>
            <a:pPr lvl="1"/>
            <a:r>
              <a:rPr lang="ru-RU" dirty="0" smtClean="0"/>
              <a:t>Если подрессоренные и неподрессоренные массы находятся в соотношении 10/1: , можно пренебречь неподрессоренной частью и использовать динамическую модель 2.</a:t>
            </a:r>
          </a:p>
          <a:p>
            <a:pPr lvl="1"/>
            <a:r>
              <a:rPr lang="ru-RU" dirty="0" smtClean="0"/>
              <a:t>Для оценки дополнительных динамических нагрузок на </a:t>
            </a:r>
            <a:r>
              <a:rPr lang="ru-RU" dirty="0" err="1" smtClean="0"/>
              <a:t>микропрофиле</a:t>
            </a:r>
            <a:r>
              <a:rPr lang="ru-RU" dirty="0" smtClean="0"/>
              <a:t> с неровностями более 50 мм рекомендуется выбирать динамические системы, учитывающие поперечные угловые колебания (модели 3 и 5). </a:t>
            </a:r>
          </a:p>
          <a:p>
            <a:pPr lvl="1"/>
            <a:r>
              <a:rPr lang="ru-RU" dirty="0" smtClean="0"/>
              <a:t>Расчеты с использованием пространственной динамической модели (модель 5) приводят к увеличению динамических нагрузок на 25 % по сравнению с двумерной моделью (модель 4).</a:t>
            </a:r>
          </a:p>
          <a:p>
            <a:r>
              <a:rPr lang="ru-RU" dirty="0" smtClean="0"/>
              <a:t>4. В качестве критерия эффективности двухосного автомобиля выбрана его средняя скорость на стандартном маршруте. </a:t>
            </a:r>
          </a:p>
          <a:p>
            <a:pPr lvl="1"/>
            <a:r>
              <a:rPr lang="ru-RU" dirty="0" smtClean="0"/>
              <a:t>Маршрут состоит из участков с различными деформационными свойствами .Пространственная модель 5 рекомендуется как наиболее реалистичная для моделирования системы «ТС-деформируемый рельеф".</a:t>
            </a:r>
          </a:p>
          <a:p>
            <a:pPr lvl="1"/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В принципе интересно, но рассматриваются только препятствия меньшие диаметра колеса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23838"/>
            <a:ext cx="847725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</a:t>
            </a:r>
            <a:r>
              <a:rPr lang="ru-RU" dirty="0" smtClean="0"/>
              <a:t>8</a:t>
            </a:r>
            <a:r>
              <a:rPr lang="en-US" dirty="0" smtClean="0"/>
              <a:t>]</a:t>
            </a:r>
            <a:r>
              <a:rPr lang="ru-RU" dirty="0" smtClean="0"/>
              <a:t> «Алгоритм </a:t>
            </a:r>
            <a:r>
              <a:rPr lang="ru-RU" dirty="0"/>
              <a:t>работы системы </a:t>
            </a:r>
            <a:r>
              <a:rPr lang="ru-RU" dirty="0" smtClean="0"/>
              <a:t>управления тяговыми электродвигателями при </a:t>
            </a:r>
            <a:r>
              <a:rPr lang="ru-RU" dirty="0"/>
              <a:t>криволинейном </a:t>
            </a:r>
            <a:r>
              <a:rPr lang="ru-RU" dirty="0" smtClean="0"/>
              <a:t>движении многоосных </a:t>
            </a:r>
            <a:r>
              <a:rPr lang="ru-RU" dirty="0"/>
              <a:t>колесных </a:t>
            </a:r>
            <a:r>
              <a:rPr lang="ru-RU" dirty="0" smtClean="0"/>
              <a:t>машин по </a:t>
            </a:r>
            <a:r>
              <a:rPr lang="ru-RU" dirty="0"/>
              <a:t>неровностям деформируемого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опорного </a:t>
            </a:r>
            <a:r>
              <a:rPr lang="ru-RU" dirty="0" smtClean="0"/>
              <a:t>основания»</a:t>
            </a: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Алгоритм </a:t>
            </a:r>
            <a:r>
              <a:rPr lang="ru-RU" dirty="0"/>
              <a:t>работы </a:t>
            </a:r>
            <a:r>
              <a:rPr lang="ru-RU" dirty="0" smtClean="0"/>
              <a:t>системы управления </a:t>
            </a:r>
            <a:r>
              <a:rPr lang="ru-RU" dirty="0"/>
              <a:t>ИТЭП ведущих колес МКМ, </a:t>
            </a:r>
            <a:r>
              <a:rPr lang="ru-RU" dirty="0" smtClean="0"/>
              <a:t>обеспечивающий снижение степени буксования </a:t>
            </a:r>
            <a:r>
              <a:rPr lang="ru-RU" dirty="0"/>
              <a:t>ведущих </a:t>
            </a:r>
            <a:r>
              <a:rPr lang="ru-RU" dirty="0" smtClean="0"/>
              <a:t>колес, уменьшение глубины </a:t>
            </a:r>
            <a:r>
              <a:rPr lang="ru-RU" dirty="0"/>
              <a:t>образуемой колеи и </a:t>
            </a:r>
            <a:r>
              <a:rPr lang="ru-RU" dirty="0" smtClean="0"/>
              <a:t>снижение затрат мощности.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Представляет интерес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Эксперимента нет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72"/>
            <a:ext cx="8229600" cy="34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0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обзора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Движение по сложной местности</a:t>
            </a:r>
          </a:p>
          <a:p>
            <a:r>
              <a:rPr lang="ru-RU" dirty="0" smtClean="0"/>
              <a:t>Беспилотное движение</a:t>
            </a:r>
          </a:p>
          <a:p>
            <a:r>
              <a:rPr lang="ru-RU" dirty="0" smtClean="0"/>
              <a:t>Системы контроля состояния среды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7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Статья </a:t>
            </a:r>
            <a:r>
              <a:rPr lang="en-US" sz="2800" dirty="0" smtClean="0"/>
              <a:t>[9] </a:t>
            </a:r>
            <a:r>
              <a:rPr lang="ru-RU" sz="2800" dirty="0" smtClean="0"/>
              <a:t>«Влияние геометрических характеристик </a:t>
            </a:r>
            <a:r>
              <a:rPr lang="ru-RU" sz="2800" dirty="0" err="1" smtClean="0"/>
              <a:t>двухрычажной</a:t>
            </a:r>
            <a:r>
              <a:rPr lang="ru-RU" sz="2800" dirty="0" smtClean="0"/>
              <a:t> подвески на поперечных рычагах на кинематику и распределение усилий в узлах подвески»</a:t>
            </a:r>
          </a:p>
          <a:p>
            <a:r>
              <a:rPr lang="ru-RU" sz="2800" dirty="0"/>
              <a:t>Построена модель геометрических параметров узла подвески и рассмотрено их влияние на кинематику и распределение усилий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</a:rPr>
              <a:t>Конструкция узла подвески автомобильная</a:t>
            </a:r>
          </a:p>
        </p:txBody>
      </p:sp>
    </p:spTree>
    <p:extLst>
      <p:ext uri="{BB962C8B-B14F-4D97-AF65-F5344CB8AC3E}">
        <p14:creationId xmlns:p14="http://schemas.microsoft.com/office/powerpoint/2010/main" val="34569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1959"/>
            <a:ext cx="7128791" cy="591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1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[13] </a:t>
            </a:r>
            <a:r>
              <a:rPr lang="ru-RU" dirty="0" smtClean="0"/>
              <a:t>«Постановка и решение задачи многокритериальной оптимизации разработки сервопривода беспилотного летательного аппарата»</a:t>
            </a:r>
          </a:p>
          <a:p>
            <a:r>
              <a:rPr lang="ru-RU" dirty="0" smtClean="0"/>
              <a:t>Разработка сервопривода дроссельной заслонки. Требования к надежности сервоприводов различных </a:t>
            </a:r>
            <a:r>
              <a:rPr lang="ru-RU" dirty="0"/>
              <a:t>систем БПЛА, обеспечиваемыми их конструкцией и режимом </a:t>
            </a:r>
            <a:r>
              <a:rPr lang="ru-RU" dirty="0" smtClean="0"/>
              <a:t>работы следующие</a:t>
            </a:r>
          </a:p>
          <a:p>
            <a:pPr lvl="1"/>
            <a:r>
              <a:rPr lang="ru-RU" dirty="0" smtClean="0"/>
              <a:t>1. Вероятность безотказной работы не менее 0,998 за один полет.</a:t>
            </a:r>
            <a:br>
              <a:rPr lang="ru-RU" dirty="0" smtClean="0"/>
            </a:br>
            <a:r>
              <a:rPr lang="ru-RU" dirty="0" smtClean="0"/>
              <a:t>2. Полнота контроля отказов, приводящих к аварийной ситуации – не менее 1,0 (полный контроль).</a:t>
            </a:r>
            <a:br>
              <a:rPr lang="ru-RU" dirty="0" smtClean="0"/>
            </a:br>
            <a:r>
              <a:rPr lang="ru-RU" dirty="0" smtClean="0"/>
              <a:t>3. Наработка на отказ – не менее 15000 часов.</a:t>
            </a:r>
            <a:br>
              <a:rPr lang="ru-RU" dirty="0" smtClean="0"/>
            </a:br>
            <a:r>
              <a:rPr lang="ru-RU" dirty="0" smtClean="0"/>
              <a:t>4. Способность переживать один однородный отказ без потери функционала, а вероятность отказа, приводящего к отказу сервопривода не </a:t>
            </a:r>
            <a:r>
              <a:rPr lang="ru-RU" dirty="0"/>
              <a:t>должна превышать 1,0·10</a:t>
            </a:r>
            <a:r>
              <a:rPr lang="ru-RU" baseline="30000" dirty="0"/>
              <a:t>-7</a:t>
            </a:r>
            <a:r>
              <a:rPr lang="ru-RU" dirty="0"/>
              <a:t> ч</a:t>
            </a:r>
            <a:r>
              <a:rPr lang="ru-RU" baseline="30000" dirty="0"/>
              <a:t>-1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Представляет интерес как подход к проектированию исполнительных элементов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</a:t>
            </a:r>
            <a:r>
              <a:rPr lang="ru-RU" dirty="0" smtClean="0"/>
              <a:t>18</a:t>
            </a:r>
            <a:r>
              <a:rPr lang="en-US" dirty="0" smtClean="0"/>
              <a:t>]</a:t>
            </a:r>
            <a:r>
              <a:rPr lang="ru-RU" dirty="0" smtClean="0"/>
              <a:t> «Метод навигации беспилотного наземного транспортного средства в лесной местности с объездом препятствий»</a:t>
            </a:r>
          </a:p>
          <a:p>
            <a:r>
              <a:rPr lang="ru-RU" dirty="0" smtClean="0"/>
              <a:t>Алгоритм работы: </a:t>
            </a:r>
          </a:p>
          <a:p>
            <a:pPr lvl="1"/>
            <a:r>
              <a:rPr lang="ru-RU" dirty="0" smtClean="0"/>
              <a:t>калибровка изображения видеокамеры </a:t>
            </a:r>
            <a:r>
              <a:rPr lang="ru-RU" dirty="0"/>
              <a:t>для уменьшения дисторсии изображения; </a:t>
            </a:r>
            <a:endParaRPr lang="ru-RU" dirty="0" smtClean="0"/>
          </a:p>
          <a:p>
            <a:pPr lvl="1"/>
            <a:r>
              <a:rPr lang="ru-RU" dirty="0" smtClean="0"/>
              <a:t>преобразование исходного </a:t>
            </a:r>
            <a:r>
              <a:rPr lang="ru-RU" dirty="0"/>
              <a:t>RGB-изображения в формат </a:t>
            </a:r>
            <a:r>
              <a:rPr lang="ru-RU" dirty="0" smtClean="0"/>
              <a:t>HSV; </a:t>
            </a:r>
          </a:p>
          <a:p>
            <a:pPr lvl="1"/>
            <a:r>
              <a:rPr lang="ru-RU" dirty="0" smtClean="0"/>
              <a:t>бинаризация </a:t>
            </a:r>
            <a:r>
              <a:rPr lang="ru-RU" dirty="0"/>
              <a:t>и </a:t>
            </a:r>
            <a:r>
              <a:rPr lang="ru-RU" dirty="0" smtClean="0"/>
              <a:t>векторизация изображения </a:t>
            </a:r>
            <a:r>
              <a:rPr lang="ru-RU" dirty="0"/>
              <a:t>посредством детектора границ </a:t>
            </a:r>
            <a:r>
              <a:rPr lang="ru-RU" dirty="0" err="1"/>
              <a:t>Кэнни</a:t>
            </a:r>
            <a:r>
              <a:rPr lang="ru-RU" dirty="0"/>
              <a:t> и преобразования </a:t>
            </a:r>
            <a:r>
              <a:rPr lang="ru-RU" dirty="0" err="1" smtClean="0"/>
              <a:t>Хафа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Для </a:t>
            </a:r>
            <a:r>
              <a:rPr lang="ru-RU" dirty="0"/>
              <a:t>повышения точности распознавания границ дороги верхняя часть </a:t>
            </a:r>
            <a:r>
              <a:rPr lang="ru-RU" dirty="0" smtClean="0"/>
              <a:t>изображения (выше </a:t>
            </a:r>
            <a:r>
              <a:rPr lang="ru-RU" dirty="0"/>
              <a:t>линии горизонта) при дальнейшей </a:t>
            </a:r>
            <a:r>
              <a:rPr lang="ru-RU" dirty="0" smtClean="0"/>
              <a:t>обработке в </a:t>
            </a:r>
            <a:r>
              <a:rPr lang="ru-RU" dirty="0"/>
              <a:t>расчёт не берётся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/>
              <a:t>полученном изображении </a:t>
            </a:r>
            <a:r>
              <a:rPr lang="ru-RU" dirty="0" smtClean="0"/>
              <a:t>выделяют линии-кандидаты </a:t>
            </a:r>
            <a:r>
              <a:rPr lang="ru-RU" dirty="0"/>
              <a:t>(относящиеся к границе дороги), </a:t>
            </a:r>
            <a:r>
              <a:rPr lang="ru-RU" dirty="0" smtClean="0"/>
              <a:t>удовлетворяющие условиям:</a:t>
            </a:r>
            <a:br>
              <a:rPr lang="ru-RU" dirty="0" smtClean="0"/>
            </a:br>
            <a:r>
              <a:rPr lang="ru-RU" dirty="0"/>
              <a:t>– они не могут быть горизонтальными и должны иметь </a:t>
            </a:r>
            <a:r>
              <a:rPr lang="ru-RU" dirty="0" smtClean="0"/>
              <a:t>умеренный уклон </a:t>
            </a:r>
            <a:r>
              <a:rPr lang="ru-RU" dirty="0"/>
              <a:t>(угол отклонения от вертикали ±45°);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– разница между уклонами линий границ дороги и </a:t>
            </a:r>
            <a:r>
              <a:rPr lang="ru-RU" dirty="0" smtClean="0"/>
              <a:t>линий-кандидатов не </a:t>
            </a:r>
            <a:r>
              <a:rPr lang="ru-RU" dirty="0"/>
              <a:t>может быть слишком большой (в пределах 20°);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– линии-кандидаты не должны отстоять далеко от границ дороги, к которым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они принадлежат;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– они должны быть ниже горизонта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3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</a:t>
            </a:r>
            <a:r>
              <a:rPr lang="ru-RU" dirty="0" smtClean="0"/>
              <a:t>19</a:t>
            </a:r>
            <a:r>
              <a:rPr lang="en-US" dirty="0" smtClean="0"/>
              <a:t>]</a:t>
            </a:r>
            <a:r>
              <a:rPr lang="ru-RU" dirty="0" smtClean="0"/>
              <a:t> «Построение программной траектории движения беспилотного наземного транспортного средства»</a:t>
            </a:r>
          </a:p>
          <a:p>
            <a:endParaRPr lang="ru-RU" dirty="0" smtClean="0"/>
          </a:p>
          <a:p>
            <a:r>
              <a:rPr lang="ru-RU" dirty="0" smtClean="0"/>
              <a:t>Разработан </a:t>
            </a:r>
            <a:r>
              <a:rPr lang="ru-RU" dirty="0"/>
              <a:t>и реализован метод построения программных </a:t>
            </a:r>
            <a:r>
              <a:rPr lang="ru-RU" dirty="0" smtClean="0"/>
              <a:t>траекторий </a:t>
            </a:r>
            <a:r>
              <a:rPr lang="ru-RU" dirty="0"/>
              <a:t>для автономного наземного транспортного средства. </a:t>
            </a:r>
            <a:endParaRPr lang="ru-RU" dirty="0" smtClean="0"/>
          </a:p>
          <a:p>
            <a:r>
              <a:rPr lang="ru-RU" dirty="0" smtClean="0"/>
              <a:t>Представленные </a:t>
            </a:r>
            <a:r>
              <a:rPr lang="ru-RU" dirty="0"/>
              <a:t>решения </a:t>
            </a:r>
            <a:r>
              <a:rPr lang="ru-RU" dirty="0" smtClean="0"/>
              <a:t>апробированы </a:t>
            </a:r>
            <a:r>
              <a:rPr lang="ru-RU" dirty="0"/>
              <a:t>на реальной </a:t>
            </a:r>
            <a:r>
              <a:rPr lang="ru-RU" dirty="0" smtClean="0"/>
              <a:t>модели </a:t>
            </a:r>
            <a:r>
              <a:rPr lang="ru-RU" dirty="0"/>
              <a:t>беспилотного транспортного средства, </a:t>
            </a:r>
            <a:r>
              <a:rPr lang="ru-RU" dirty="0" smtClean="0"/>
              <a:t>испытания </a:t>
            </a:r>
            <a:r>
              <a:rPr lang="ru-RU" dirty="0"/>
              <a:t>которой признаны удачными. </a:t>
            </a:r>
            <a:endParaRPr lang="ru-RU" dirty="0" smtClean="0"/>
          </a:p>
          <a:p>
            <a:r>
              <a:rPr lang="ru-RU" dirty="0" smtClean="0"/>
              <a:t>Модель </a:t>
            </a:r>
            <a:r>
              <a:rPr lang="ru-RU" dirty="0"/>
              <a:t>объезжала препятствия, </a:t>
            </a:r>
            <a:r>
              <a:rPr lang="ru-RU" dirty="0" smtClean="0"/>
              <a:t>перемещения соответствовали </a:t>
            </a:r>
            <a:r>
              <a:rPr lang="ru-RU" dirty="0"/>
              <a:t>задаваемым </a:t>
            </a:r>
            <a:r>
              <a:rPr lang="ru-RU" dirty="0" smtClean="0"/>
              <a:t>ограничениям.</a:t>
            </a:r>
          </a:p>
          <a:p>
            <a:r>
              <a:rPr lang="ru-RU" dirty="0" smtClean="0"/>
              <a:t>Дальнейшее </a:t>
            </a:r>
            <a:r>
              <a:rPr lang="ru-RU" dirty="0"/>
              <a:t>улучшение возможностей системы построения программных траекторий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может быть осуществлено за счет применения специализированных вычислительных средств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для повышения производительности бортовой вычислительной </a:t>
            </a:r>
            <a:r>
              <a:rPr lang="ru-RU" dirty="0" smtClean="0"/>
              <a:t>системы.</a:t>
            </a:r>
          </a:p>
          <a:p>
            <a:r>
              <a:rPr lang="ru-RU" dirty="0" smtClean="0"/>
              <a:t>Также </a:t>
            </a:r>
            <a:r>
              <a:rPr lang="ru-RU" dirty="0"/>
              <a:t>для </a:t>
            </a:r>
            <a:r>
              <a:rPr lang="ru-RU" dirty="0" smtClean="0"/>
              <a:t>проверки </a:t>
            </a:r>
            <a:r>
              <a:rPr lang="ru-RU" dirty="0"/>
              <a:t>и/или формирования участков траектории с целью достижения лучшего учета </a:t>
            </a:r>
            <a:r>
              <a:rPr lang="ru-RU" dirty="0" smtClean="0"/>
              <a:t>динамических ограничений </a:t>
            </a:r>
            <a:r>
              <a:rPr lang="ru-RU" dirty="0"/>
              <a:t>транспортного средства может быть использована программа «ФРУНД» (</a:t>
            </a:r>
            <a:r>
              <a:rPr lang="ru-RU" dirty="0" smtClean="0"/>
              <a:t>Формирование </a:t>
            </a:r>
            <a:r>
              <a:rPr lang="ru-RU" dirty="0"/>
              <a:t>решений уравнений нелинейной динамики, http://frund.vstu.ru) – программный </a:t>
            </a:r>
            <a:r>
              <a:rPr lang="ru-RU" dirty="0" smtClean="0"/>
              <a:t>комплекс </a:t>
            </a:r>
            <a:r>
              <a:rPr lang="ru-RU" dirty="0"/>
              <a:t>для решения задач </a:t>
            </a:r>
            <a:r>
              <a:rPr lang="ru-RU" dirty="0" err="1"/>
              <a:t>многотельной</a:t>
            </a:r>
            <a:r>
              <a:rPr lang="ru-RU" dirty="0"/>
              <a:t> динамики твердых и </a:t>
            </a:r>
            <a:r>
              <a:rPr lang="ru-RU" dirty="0" smtClean="0"/>
              <a:t>упругих </a:t>
            </a:r>
            <a:r>
              <a:rPr lang="ru-RU" dirty="0"/>
              <a:t>тел, </a:t>
            </a:r>
            <a:r>
              <a:rPr lang="ru-RU" dirty="0" smtClean="0"/>
              <a:t>разрабатываемый в </a:t>
            </a:r>
            <a:r>
              <a:rPr lang="ru-RU" dirty="0" err="1" smtClean="0"/>
              <a:t>ВолгГТУ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3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</a:t>
            </a:r>
            <a:r>
              <a:rPr lang="ru-RU" dirty="0" smtClean="0"/>
              <a:t>20</a:t>
            </a:r>
            <a:r>
              <a:rPr lang="en-US" dirty="0" smtClean="0"/>
              <a:t>]</a:t>
            </a:r>
            <a:r>
              <a:rPr lang="ru-RU" dirty="0" smtClean="0"/>
              <a:t> «Метод обеспечения безопасности беспилотного движения наземных мобильных»</a:t>
            </a:r>
          </a:p>
          <a:p>
            <a:r>
              <a:rPr lang="ru-RU" dirty="0" smtClean="0"/>
              <a:t>Метод </a:t>
            </a:r>
            <a:r>
              <a:rPr lang="ru-RU" dirty="0"/>
              <a:t>обеспечивает поиск оптимальной безопасной </a:t>
            </a:r>
            <a:r>
              <a:rPr lang="ru-RU" dirty="0" smtClean="0"/>
              <a:t>траектории движения </a:t>
            </a:r>
            <a:r>
              <a:rPr lang="ru-RU" dirty="0"/>
              <a:t>МР из множества доступных </a:t>
            </a:r>
            <a:r>
              <a:rPr lang="ru-RU" dirty="0" smtClean="0"/>
              <a:t>с </a:t>
            </a:r>
            <a:r>
              <a:rPr lang="ru-RU" dirty="0"/>
              <a:t>помощью критериев (1) и (2). </a:t>
            </a:r>
            <a:endParaRPr lang="ru-RU" dirty="0" smtClean="0"/>
          </a:p>
          <a:p>
            <a:r>
              <a:rPr lang="ru-RU" dirty="0" smtClean="0"/>
              <a:t>Параметры </a:t>
            </a:r>
            <a:r>
              <a:rPr lang="ru-RU" dirty="0"/>
              <a:t>метода, представленные </a:t>
            </a:r>
            <a:r>
              <a:rPr lang="ru-RU" dirty="0" smtClean="0"/>
              <a:t>весовыми функциями, дают возможность учитывать условия </a:t>
            </a:r>
            <a:r>
              <a:rPr lang="ru-RU" dirty="0"/>
              <a:t>применения и физические возможности МР. </a:t>
            </a:r>
            <a:endParaRPr lang="ru-RU" dirty="0" smtClean="0"/>
          </a:p>
          <a:p>
            <a:r>
              <a:rPr lang="ru-RU" dirty="0" smtClean="0"/>
              <a:t>Весовые функции подбирают решением </a:t>
            </a:r>
            <a:r>
              <a:rPr lang="ru-RU" dirty="0"/>
              <a:t>многокритериальной задачи оптимизации с целью выполнения условия (3) с учетом </a:t>
            </a:r>
            <a:r>
              <a:rPr lang="ru-RU" dirty="0" smtClean="0"/>
              <a:t>требований </a:t>
            </a:r>
            <a:r>
              <a:rPr lang="ru-RU" dirty="0"/>
              <a:t>к поставленной перед МР задаче. </a:t>
            </a:r>
            <a:endParaRPr lang="ru-RU" dirty="0" smtClean="0"/>
          </a:p>
          <a:p>
            <a:r>
              <a:rPr lang="ru-RU" dirty="0" smtClean="0"/>
              <a:t>Метод реализован </a:t>
            </a:r>
            <a:r>
              <a:rPr lang="ru-RU" dirty="0"/>
              <a:t>в виде встраиваемого модуля в системе управления беспилотным движением </a:t>
            </a:r>
            <a:r>
              <a:rPr lang="ru-RU" dirty="0" smtClean="0"/>
              <a:t>МР, что позволяет </a:t>
            </a:r>
            <a:r>
              <a:rPr lang="ru-RU" dirty="0"/>
              <a:t>использовать различные подходы к планированию траектории, локализации и </a:t>
            </a:r>
            <a:r>
              <a:rPr lang="ru-RU" dirty="0" smtClean="0"/>
              <a:t>регулированию </a:t>
            </a:r>
            <a:r>
              <a:rPr lang="ru-RU" dirty="0"/>
              <a:t>движения МР, </a:t>
            </a:r>
            <a:r>
              <a:rPr lang="ru-RU" dirty="0" smtClean="0"/>
              <a:t>обеспечить безаварийное движение.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6" y="1556793"/>
            <a:ext cx="8916666" cy="44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2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16" y="1916832"/>
            <a:ext cx="9158048" cy="34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97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Контроль состояния БПА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[11] </a:t>
            </a:r>
            <a:r>
              <a:rPr lang="ru-RU" dirty="0" smtClean="0"/>
              <a:t>«Система контроля бортовых сетей беспилотного летательного аппарата»</a:t>
            </a:r>
          </a:p>
          <a:p>
            <a:r>
              <a:rPr lang="ru-RU" dirty="0" smtClean="0"/>
              <a:t>Предлагается использовать в большом количестве датчики контроля, в данном случае, Холла.</a:t>
            </a:r>
          </a:p>
          <a:p>
            <a:r>
              <a:rPr lang="ru-RU" dirty="0" smtClean="0"/>
              <a:t>Использовать вариант конструкции датчика Холла  чувствительный к малому изменению магнитного поля в широком диапазоне температур.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4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Движение по сложной местности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Состояние грунта</a:t>
            </a:r>
          </a:p>
          <a:p>
            <a:pPr lvl="1"/>
            <a:r>
              <a:rPr lang="ru-RU" dirty="0" smtClean="0"/>
              <a:t>Моделирование взаимодействия с движителем</a:t>
            </a:r>
          </a:p>
          <a:p>
            <a:r>
              <a:rPr lang="ru-RU" dirty="0" smtClean="0"/>
              <a:t>Препятствия</a:t>
            </a:r>
          </a:p>
          <a:p>
            <a:pPr lvl="1"/>
            <a:r>
              <a:rPr lang="ru-RU" dirty="0" smtClean="0"/>
              <a:t>Обход</a:t>
            </a:r>
          </a:p>
          <a:p>
            <a:pPr lvl="1"/>
            <a:r>
              <a:rPr lang="ru-RU" dirty="0" smtClean="0"/>
              <a:t>Преодоление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8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Системы контроля состояния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Прямое </a:t>
            </a:r>
          </a:p>
          <a:p>
            <a:r>
              <a:rPr lang="ru-RU" dirty="0" smtClean="0"/>
              <a:t>Косвенное</a:t>
            </a:r>
          </a:p>
        </p:txBody>
      </p:sp>
    </p:spTree>
    <p:extLst>
      <p:ext uri="{BB962C8B-B14F-4D97-AF65-F5344CB8AC3E}">
        <p14:creationId xmlns:p14="http://schemas.microsoft.com/office/powerpoint/2010/main" val="21896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[16] </a:t>
            </a:r>
            <a:r>
              <a:rPr lang="ru-RU" dirty="0" smtClean="0"/>
              <a:t>«</a:t>
            </a:r>
            <a:r>
              <a:rPr lang="ru-RU" dirty="0"/>
              <a:t>AIC Интеллектуальная система беспилотного </a:t>
            </a:r>
            <a:r>
              <a:rPr lang="ru-RU" dirty="0" smtClean="0"/>
              <a:t>транспортного средства»</a:t>
            </a:r>
          </a:p>
          <a:p>
            <a:r>
              <a:rPr lang="ru-RU" dirty="0" smtClean="0"/>
              <a:t>Использование </a:t>
            </a:r>
            <a:r>
              <a:rPr lang="ru-RU" dirty="0" err="1" smtClean="0"/>
              <a:t>нейросетей</a:t>
            </a:r>
            <a:endParaRPr lang="ru-RU" dirty="0" smtClean="0"/>
          </a:p>
          <a:p>
            <a:r>
              <a:rPr lang="ru-RU" dirty="0" smtClean="0"/>
              <a:t>Рассмотрены </a:t>
            </a:r>
            <a:r>
              <a:rPr lang="ru-RU" dirty="0"/>
              <a:t>методы </a:t>
            </a:r>
            <a:r>
              <a:rPr lang="ru-RU" dirty="0" smtClean="0"/>
              <a:t>детектирования мобильных </a:t>
            </a:r>
            <a:r>
              <a:rPr lang="ru-RU" dirty="0"/>
              <a:t>объектов, </a:t>
            </a:r>
            <a:r>
              <a:rPr lang="ru-RU" dirty="0" smtClean="0"/>
              <a:t>выбран оптимальный детектор - YOLO.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7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</a:t>
            </a:r>
            <a:r>
              <a:rPr lang="ru-RU" dirty="0" smtClean="0"/>
              <a:t>14</a:t>
            </a:r>
            <a:r>
              <a:rPr lang="en-US" dirty="0" smtClean="0"/>
              <a:t>]</a:t>
            </a:r>
            <a:r>
              <a:rPr lang="ru-RU" dirty="0" smtClean="0"/>
              <a:t> «Применение беспилотных летательных аппаратов для проведения химической разведки грунта на зараженных территориях»</a:t>
            </a:r>
          </a:p>
          <a:p>
            <a:r>
              <a:rPr lang="ru-RU" dirty="0" smtClean="0"/>
              <a:t>Рассмотрены возможности применения в качестве носителей полезной нагрузки в виде газоанализатора для проведения химической разведки грунта.</a:t>
            </a:r>
            <a:endParaRPr lang="en-US" dirty="0" smtClean="0"/>
          </a:p>
          <a:p>
            <a:r>
              <a:rPr lang="ru-RU" dirty="0" smtClean="0"/>
              <a:t>Предложен состав беспилотного комплекса химической разведки грунта, позволяющего производить Рекомендуемый тип сенсоров - </a:t>
            </a:r>
            <a:r>
              <a:rPr lang="ru-RU" dirty="0" err="1" smtClean="0"/>
              <a:t>пьезосорбционный</a:t>
            </a:r>
            <a:r>
              <a:rPr lang="ru-RU" dirty="0" smtClean="0"/>
              <a:t>, устойчив к вибрации, малое энергопотребление и быстрая </a:t>
            </a:r>
            <a:r>
              <a:rPr lang="ru-RU" dirty="0" err="1" smtClean="0"/>
              <a:t>саморегенерацией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7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Статья </a:t>
            </a:r>
            <a:r>
              <a:rPr lang="en-US" dirty="0" smtClean="0"/>
              <a:t>[</a:t>
            </a:r>
            <a:r>
              <a:rPr lang="ru-RU" dirty="0" smtClean="0"/>
              <a:t>17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</a:p>
          <a:p>
            <a:r>
              <a:rPr lang="ru-RU" dirty="0" smtClean="0"/>
              <a:t>1 Для выполнения требуемых условий безопасности необходимо использовать алгоритм многократного измерения расстояния до препятствия с выбором минимального результата измерения для принятия решения о начале торможения.</a:t>
            </a:r>
          </a:p>
          <a:p>
            <a:r>
              <a:rPr lang="ru-RU" dirty="0" smtClean="0"/>
              <a:t>2 Наличие кривых на маршруте приводит к невозможности индикации препятствия бортовой системой технического зрения, поэтому необходим второй канал технического зрения с оборудованием, расположенным вне локомотива. Также необходимо использовать многократные измерения расстояния до препятствия по этому каналу</a:t>
            </a:r>
          </a:p>
          <a:p>
            <a:r>
              <a:rPr lang="ru-RU" dirty="0" smtClean="0"/>
              <a:t>3 Длина защитного зазора перед препятствием равна сумме максимального по модулю значения отрицательной погрешности при расчете остановочного пути и максимального по модулю значения положительной погрешности при измерении расстояния до препятствия Выбор этих величин определяется требованиями безусловного выполнения показателей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1815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Косвенное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Через систему датчиков состояния конструкции </a:t>
            </a:r>
            <a:r>
              <a:rPr lang="en-US" dirty="0" smtClean="0"/>
              <a:t>[2]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26328"/>
              </p:ext>
            </p:extLst>
          </p:nvPr>
        </p:nvGraphicFramePr>
        <p:xfrm>
          <a:off x="611560" y="2852936"/>
          <a:ext cx="8064897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Датчик Холла,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Обороты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двигателя, редуктора заднего моста, левого и правого передних колес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Тензорезисторы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Нагрузка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передних и задних амортизаторов, рулевого вала на кручение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Переключатель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Длительность испытания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Акселерометр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Ускорения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Вертикальные в зоне крепления передних и задних амортизаторов, центра масс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Инкрементный угловой преобразователь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Ход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передней и задней подвески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Инкрементный угловой преобразователь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Угол поворота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рукоятки газа и рулевого вала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0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Основная часть статей посвящена разработке БП летательных аппаратов (1:10)</a:t>
            </a:r>
          </a:p>
          <a:p>
            <a:r>
              <a:rPr lang="ru-RU" dirty="0" smtClean="0"/>
              <a:t>В области движителей имеется тенденция к применению индивидуального привода</a:t>
            </a:r>
          </a:p>
          <a:p>
            <a:r>
              <a:rPr lang="ru-RU" dirty="0" smtClean="0"/>
              <a:t>Идентификация препятствий проводится на основе анализа изображений и </a:t>
            </a:r>
            <a:r>
              <a:rPr lang="ru-RU" dirty="0" err="1" smtClean="0"/>
              <a:t>лидаров</a:t>
            </a:r>
            <a:r>
              <a:rPr lang="ru-RU" dirty="0" smtClean="0"/>
              <a:t>, в БПЛА </a:t>
            </a:r>
            <a:r>
              <a:rPr lang="ru-RU" smtClean="0"/>
              <a:t>дополнительно применяют </a:t>
            </a:r>
            <a:r>
              <a:rPr lang="ru-RU" dirty="0" smtClean="0"/>
              <a:t>сторонний радар</a:t>
            </a:r>
          </a:p>
          <a:p>
            <a:r>
              <a:rPr lang="ru-RU" dirty="0" smtClean="0"/>
              <a:t>Построение траекторий производится на основе решения ДУ и многокритериальных задач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7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Моделирование движения колёсной машины высокой проходимости по деформируемому грунту </a:t>
            </a:r>
            <a:r>
              <a:rPr lang="ru-RU" dirty="0" err="1" smtClean="0"/>
              <a:t>Чичекин</a:t>
            </a:r>
            <a:r>
              <a:rPr lang="ru-RU" dirty="0" smtClean="0"/>
              <a:t> И.В., Левенков Я.Ю., </a:t>
            </a:r>
            <a:r>
              <a:rPr lang="ru-RU" dirty="0" err="1" smtClean="0"/>
              <a:t>Вольская</a:t>
            </a:r>
            <a:r>
              <a:rPr lang="ru-RU" dirty="0" smtClean="0"/>
              <a:t> Н.С., Ширяев К.Н., Ястребов Г.Ю. Труды НАМИ. 2020. № 4 (283). С. 32-41.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Информационно-измерительный комплекс для проведения доводочных дорожно-грунтовых испытаний малогабаритных транспортных средств </a:t>
            </a:r>
            <a:r>
              <a:rPr lang="ru-RU" dirty="0" err="1" smtClean="0"/>
              <a:t>Басманов</a:t>
            </a:r>
            <a:r>
              <a:rPr lang="ru-RU" dirty="0" smtClean="0"/>
              <a:t> И.В., </a:t>
            </a:r>
            <a:r>
              <a:rPr lang="ru-RU" dirty="0" err="1" smtClean="0"/>
              <a:t>Вольская</a:t>
            </a:r>
            <a:r>
              <a:rPr lang="ru-RU" dirty="0" smtClean="0"/>
              <a:t> Н.С., Захаров А.Ю., </a:t>
            </a:r>
            <a:r>
              <a:rPr lang="ru-RU" dirty="0" err="1" smtClean="0"/>
              <a:t>Чичекин</a:t>
            </a:r>
            <a:r>
              <a:rPr lang="ru-RU" dirty="0" smtClean="0"/>
              <a:t> И.В., Чутков К.А. Труды НГТУ им. Р.Е. Алексеева. 2020. № 4 (131)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Вольская</a:t>
            </a:r>
            <a:r>
              <a:rPr lang="ru-RU" dirty="0"/>
              <a:t>, Н.С. Динамический метод оценки напряженно-деформированного </a:t>
            </a:r>
            <a:r>
              <a:rPr lang="ru-RU" dirty="0" smtClean="0"/>
              <a:t>состояния </a:t>
            </a:r>
            <a:r>
              <a:rPr lang="ru-RU" dirty="0"/>
              <a:t>полупространства «грунт» в контактных задачах «шина – грунт» / Н.С. </a:t>
            </a:r>
            <a:r>
              <a:rPr lang="ru-RU" dirty="0" err="1"/>
              <a:t>Вольская</a:t>
            </a:r>
            <a:r>
              <a:rPr lang="ru-RU" dirty="0"/>
              <a:t>, И.В. </a:t>
            </a:r>
            <a:r>
              <a:rPr lang="ru-RU" dirty="0" err="1"/>
              <a:t>Басманова</a:t>
            </a:r>
            <a:r>
              <a:rPr lang="ru-RU" dirty="0"/>
              <a:t> // </a:t>
            </a:r>
            <a:r>
              <a:rPr lang="ru-RU" dirty="0" smtClean="0"/>
              <a:t>Труды НГТУ </a:t>
            </a:r>
            <a:r>
              <a:rPr lang="ru-RU" dirty="0"/>
              <a:t>им. Р.Е. Алексеева. 2022. No1. С. 86-96. DOI: 10.46960/1816-210X_2022_1_86</a:t>
            </a:r>
            <a:r>
              <a:rPr lang="ru-RU" dirty="0" smtClean="0"/>
              <a:t>. С. 90-100.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Вольская</a:t>
            </a:r>
            <a:r>
              <a:rPr lang="ru-RU" dirty="0"/>
              <a:t> Н.С. Элементы методики прогнозирования эффективности движения </a:t>
            </a:r>
            <a:r>
              <a:rPr lang="ru-RU" dirty="0" smtClean="0"/>
              <a:t>колеса</a:t>
            </a:r>
            <a:r>
              <a:rPr lang="en-US" dirty="0" smtClean="0"/>
              <a:t> </a:t>
            </a:r>
            <a:r>
              <a:rPr lang="ru-RU" dirty="0" smtClean="0"/>
              <a:t>с </a:t>
            </a:r>
            <a:r>
              <a:rPr lang="ru-RU" dirty="0"/>
              <a:t>помощью имитационного моделирования его внешней механики / Н.С. </a:t>
            </a:r>
            <a:r>
              <a:rPr lang="ru-RU" dirty="0" err="1"/>
              <a:t>Вольская</a:t>
            </a:r>
            <a:r>
              <a:rPr lang="ru-RU" dirty="0"/>
              <a:t>, И.В. </a:t>
            </a:r>
            <a:r>
              <a:rPr lang="ru-RU" dirty="0" err="1"/>
              <a:t>Басманов</a:t>
            </a:r>
            <a:r>
              <a:rPr lang="ru-RU" dirty="0"/>
              <a:t>, Я.Ю. </a:t>
            </a:r>
            <a:r>
              <a:rPr lang="ru-RU" dirty="0" smtClean="0"/>
              <a:t>Левенков</a:t>
            </a:r>
            <a:r>
              <a:rPr lang="ru-RU" dirty="0"/>
              <a:t>, Г.Ю. Ястребов // Труды НГТУ им. Р.Е. Алексеева. 2021. </a:t>
            </a:r>
            <a:r>
              <a:rPr lang="ru-RU" dirty="0" err="1"/>
              <a:t>No</a:t>
            </a:r>
            <a:r>
              <a:rPr lang="ru-RU" dirty="0"/>
              <a:t> 4. С. 81-89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DOI</a:t>
            </a:r>
            <a:r>
              <a:rPr lang="ru-RU" dirty="0"/>
              <a:t>: </a:t>
            </a:r>
            <a:r>
              <a:rPr lang="ru-RU" dirty="0" smtClean="0"/>
              <a:t>10.46960/1816-210X_2021_4_81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Formation of the law of steering angle control to maintain a trajectory of the vehicle movement </a:t>
            </a:r>
            <a:r>
              <a:rPr lang="en-US" dirty="0" err="1" smtClean="0">
                <a:effectLst/>
              </a:rPr>
              <a:t>Levenkov</a:t>
            </a:r>
            <a:r>
              <a:rPr lang="en-US" dirty="0" smtClean="0">
                <a:effectLst/>
              </a:rPr>
              <a:t> Y., </a:t>
            </a:r>
            <a:r>
              <a:rPr lang="en-US" dirty="0" err="1" smtClean="0">
                <a:effectLst/>
              </a:rPr>
              <a:t>Chichekin</a:t>
            </a:r>
            <a:r>
              <a:rPr lang="en-US" dirty="0" smtClean="0">
                <a:effectLst/>
              </a:rPr>
              <a:t> I., </a:t>
            </a:r>
            <a:r>
              <a:rPr lang="en-US" dirty="0" err="1" smtClean="0">
                <a:effectLst/>
              </a:rPr>
              <a:t>Vol'Skaya</a:t>
            </a:r>
            <a:r>
              <a:rPr lang="en-US" dirty="0" smtClean="0">
                <a:effectLst/>
              </a:rPr>
              <a:t> N. В </a:t>
            </a:r>
            <a:r>
              <a:rPr lang="en-US" dirty="0" err="1" smtClean="0">
                <a:effectLst/>
              </a:rPr>
              <a:t>сборнике</a:t>
            </a:r>
            <a:r>
              <a:rPr lang="en-US" dirty="0" smtClean="0">
                <a:effectLst/>
              </a:rPr>
              <a:t>: IOP Conference Series: Materials Science and Engineering. Design Technologies for Wheeled and Tracked Vehicles, MMBC 2019. 2020. С. 012038. </a:t>
            </a:r>
            <a:r>
              <a:rPr lang="da-DK" b="1" dirty="0" smtClean="0">
                <a:effectLst/>
              </a:rPr>
              <a:t>DOI</a:t>
            </a:r>
            <a:r>
              <a:rPr lang="da-DK" dirty="0" smtClean="0">
                <a:effectLst/>
              </a:rPr>
              <a:t> 10.1088/1757-899X/820/1/012038</a:t>
            </a:r>
            <a:endParaRPr lang="ru-RU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model of the robotic vehicle motion on a deformable irregular </a:t>
            </a:r>
            <a:r>
              <a:rPr lang="en-US" dirty="0" err="1" smtClean="0"/>
              <a:t>terraIN</a:t>
            </a:r>
            <a:r>
              <a:rPr lang="en-US" dirty="0" smtClean="0"/>
              <a:t> </a:t>
            </a:r>
            <a:r>
              <a:rPr lang="en-US" dirty="0" err="1" smtClean="0"/>
              <a:t>Volskaya</a:t>
            </a:r>
            <a:r>
              <a:rPr lang="en-US" dirty="0" smtClean="0"/>
              <a:t> N.S., </a:t>
            </a:r>
            <a:r>
              <a:rPr lang="en-US" dirty="0" err="1" smtClean="0"/>
              <a:t>Chichekin</a:t>
            </a:r>
            <a:r>
              <a:rPr lang="en-US" dirty="0" smtClean="0"/>
              <a:t> I.V. </a:t>
            </a:r>
            <a:r>
              <a:rPr lang="ru-RU" dirty="0" smtClean="0"/>
              <a:t>В сборнике: </a:t>
            </a:r>
            <a:r>
              <a:rPr lang="en-US" dirty="0" smtClean="0"/>
              <a:t>IOP Conference Series: Materials Science and Engineering. Moscow, 2019. </a:t>
            </a:r>
            <a:r>
              <a:rPr lang="ru-RU" dirty="0" smtClean="0"/>
              <a:t>С. 012022.  </a:t>
            </a:r>
            <a:r>
              <a:rPr lang="en-US" b="1" dirty="0" smtClean="0">
                <a:effectLst/>
              </a:rPr>
              <a:t>DOI</a:t>
            </a:r>
            <a:r>
              <a:rPr lang="en-US" dirty="0" smtClean="0">
                <a:effectLst/>
              </a:rPr>
              <a:t> 10.1088/1757-899X/534/1/012022</a:t>
            </a:r>
            <a:endParaRPr lang="ru-RU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Сравнительный анализ эффективности работы механической и электромеханической трансмиссий многоосных колесных машин при движении по неровностям деформируемого опорного основания </a:t>
            </a:r>
            <a:r>
              <a:rPr lang="ru-RU" dirty="0" err="1" smtClean="0"/>
              <a:t>Вольская</a:t>
            </a:r>
            <a:r>
              <a:rPr lang="ru-RU" dirty="0" smtClean="0"/>
              <a:t> Н.С., </a:t>
            </a:r>
            <a:r>
              <a:rPr lang="ru-RU" dirty="0" err="1" smtClean="0"/>
              <a:t>Жилейкин</a:t>
            </a:r>
            <a:r>
              <a:rPr lang="ru-RU" dirty="0" smtClean="0"/>
              <a:t> М.М., Захаров А.Ю. Труды НГТУ им. Р.Е. Алексеева. 2019. № 4 (127). С. 113-124.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3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8. </a:t>
            </a:r>
            <a:r>
              <a:rPr lang="ru-RU" dirty="0" err="1" smtClean="0"/>
              <a:t>Вольская</a:t>
            </a:r>
            <a:r>
              <a:rPr lang="ru-RU" dirty="0" smtClean="0"/>
              <a:t> Н.С., </a:t>
            </a:r>
            <a:r>
              <a:rPr lang="ru-RU" dirty="0" err="1" smtClean="0"/>
              <a:t>Жилейкин</a:t>
            </a:r>
            <a:r>
              <a:rPr lang="ru-RU" dirty="0" smtClean="0"/>
              <a:t> М.М., </a:t>
            </a:r>
            <a:r>
              <a:rPr lang="ru-RU" dirty="0" err="1" smtClean="0"/>
              <a:t>and</a:t>
            </a:r>
            <a:r>
              <a:rPr lang="ru-RU" dirty="0" smtClean="0"/>
              <a:t> Захаров А.Ю.. "Алгоритм работы системы управления тяговыми электродвигателями при криволинейном движении многоосных колесных машин по неровностям деформируемого опорного основания" Известия высших учебных заведений. Машиностроение, </a:t>
            </a:r>
            <a:r>
              <a:rPr lang="ru-RU" dirty="0" err="1" smtClean="0"/>
              <a:t>no</a:t>
            </a:r>
            <a:r>
              <a:rPr lang="ru-RU" dirty="0" smtClean="0"/>
              <a:t>. 3 (696), 2018, </a:t>
            </a:r>
            <a:r>
              <a:rPr lang="ru-RU" dirty="0" err="1" smtClean="0"/>
              <a:t>pp</a:t>
            </a:r>
            <a:r>
              <a:rPr lang="ru-RU" dirty="0" smtClean="0"/>
              <a:t>. 33-40.</a:t>
            </a:r>
          </a:p>
          <a:p>
            <a:pPr marL="0" indent="0">
              <a:buNone/>
            </a:pPr>
            <a:r>
              <a:rPr lang="ru-RU" dirty="0" smtClean="0"/>
              <a:t>9. Влияние геометрических характеристик </a:t>
            </a:r>
            <a:r>
              <a:rPr lang="ru-RU" dirty="0" err="1" smtClean="0"/>
              <a:t>двухрычажной</a:t>
            </a:r>
            <a:r>
              <a:rPr lang="ru-RU" dirty="0" smtClean="0"/>
              <a:t> подвески на поперечных рычагах на кинематику и распределение усилий в узлах подвески Курдюк В.А., </a:t>
            </a:r>
            <a:r>
              <a:rPr lang="ru-RU" dirty="0" err="1" smtClean="0"/>
              <a:t>Вольская</a:t>
            </a:r>
            <a:r>
              <a:rPr lang="ru-RU" dirty="0" smtClean="0"/>
              <a:t> Н.С. Известия Московского государственного индустриального университета. 2013. № 1 (29). С. 50-55. </a:t>
            </a:r>
          </a:p>
          <a:p>
            <a:pPr marL="0" indent="0">
              <a:buNone/>
            </a:pPr>
            <a:r>
              <a:rPr lang="ru-RU" dirty="0" smtClean="0"/>
              <a:t>10. Семенова Л. Л. "Современные методы навигации беспилотных летательных аппаратов" Наука и образование сегодня, </a:t>
            </a:r>
            <a:r>
              <a:rPr lang="ru-RU" dirty="0" err="1" smtClean="0"/>
              <a:t>no</a:t>
            </a:r>
            <a:r>
              <a:rPr lang="ru-RU" dirty="0" smtClean="0"/>
              <a:t>. 4 (27), 2018, </a:t>
            </a:r>
            <a:r>
              <a:rPr lang="ru-RU" dirty="0" err="1" smtClean="0"/>
              <a:t>pp</a:t>
            </a:r>
            <a:r>
              <a:rPr lang="ru-RU" dirty="0" smtClean="0"/>
              <a:t>. 6-8.</a:t>
            </a:r>
          </a:p>
          <a:p>
            <a:pPr marL="0" indent="0">
              <a:buNone/>
            </a:pPr>
            <a:r>
              <a:rPr lang="ru-RU" dirty="0" smtClean="0"/>
              <a:t>11. Система контроля бортовых сетей беспилотного летательного аппарата / И. А. Сафонов, Р. В. Кузьменко, Е. А. Сукачева, Д. С. </a:t>
            </a:r>
            <a:r>
              <a:rPr lang="ru-RU" dirty="0" err="1" smtClean="0"/>
              <a:t>Галиева</a:t>
            </a:r>
            <a:r>
              <a:rPr lang="ru-RU" dirty="0" smtClean="0"/>
              <a:t> // Вестник Воронежского института ФСИН России. – 2022. – № 1. – С. 21-26. – EDN ZVGHYL.</a:t>
            </a:r>
          </a:p>
          <a:p>
            <a:pPr marL="0" indent="0">
              <a:buNone/>
            </a:pPr>
            <a:r>
              <a:rPr lang="ru-RU" dirty="0" smtClean="0"/>
              <a:t>12. Крюков, Ю. А. Повышение точности локализации беспилотной техники на основе электронной карты местности / Ю. А. Крюков, Л. Н. Теряев, С. А. Бобиков // </a:t>
            </a:r>
            <a:r>
              <a:rPr lang="ru-RU" dirty="0" err="1" smtClean="0"/>
              <a:t>Геоинформатика</a:t>
            </a:r>
            <a:r>
              <a:rPr lang="ru-RU" dirty="0" smtClean="0"/>
              <a:t>. – 2022. – № 2. – С. 25-33. – DOI 10.47148/1609-364X-2022-2-25-33. – EDN PRONPJ.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2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71463" indent="-271463">
              <a:buNone/>
            </a:pPr>
            <a:r>
              <a:rPr lang="ru-RU" dirty="0" smtClean="0"/>
              <a:t>13. Коробейников, И. С. Постановка и решение задачи многокритериальной оптимизации разработки сервопривода беспилотного летательного аппарата / И. С. Коробейников, М. В. Митяев // Математические методы в технологиях и технике. – 2022. – № 5. – С. 108-112. – DOI 10.52348/2712-8873_MMTT_2022_5_108. </a:t>
            </a:r>
          </a:p>
          <a:p>
            <a:pPr marL="271463" indent="-271463">
              <a:buNone/>
            </a:pPr>
            <a:r>
              <a:rPr lang="ru-RU" dirty="0" smtClean="0"/>
              <a:t>14. Применение беспилотных летательных аппаратов для проведения химической разведки грунта на зараженных территориях / А. В. Великанов, А. В. Шишкин, Ж. Ю. </a:t>
            </a:r>
            <a:r>
              <a:rPr lang="ru-RU" dirty="0" err="1" smtClean="0"/>
              <a:t>Кочетова</a:t>
            </a:r>
            <a:r>
              <a:rPr lang="ru-RU" dirty="0" smtClean="0"/>
              <a:t> [и др.] // Научный вестник </a:t>
            </a:r>
            <a:r>
              <a:rPr lang="ru-RU" dirty="0" err="1" smtClean="0"/>
              <a:t>ГосНИИ</a:t>
            </a:r>
            <a:r>
              <a:rPr lang="ru-RU" dirty="0" smtClean="0"/>
              <a:t> ГА. – 2022. – № 40. – С. 154-163.</a:t>
            </a:r>
          </a:p>
          <a:p>
            <a:pPr marL="271463" indent="-271463">
              <a:buNone/>
            </a:pPr>
            <a:r>
              <a:rPr lang="ru-RU" dirty="0" smtClean="0"/>
              <a:t>15. </a:t>
            </a:r>
            <a:r>
              <a:rPr lang="ru-RU" dirty="0" err="1" smtClean="0"/>
              <a:t>Батраева</a:t>
            </a:r>
            <a:r>
              <a:rPr lang="ru-RU" dirty="0" smtClean="0"/>
              <a:t> Инна Александровна, </a:t>
            </a:r>
            <a:r>
              <a:rPr lang="ru-RU" dirty="0" err="1" smtClean="0"/>
              <a:t>and</a:t>
            </a:r>
            <a:r>
              <a:rPr lang="ru-RU" dirty="0" smtClean="0"/>
              <a:t> Тетерин Дмитрий Павлович. "Алгоритм планирования траектории движения беспилотного летательного аппарата при выполнении поисково-спасательных операций" Известия Самарского научного центра Российской академии наук, </a:t>
            </a:r>
            <a:r>
              <a:rPr lang="ru-RU" dirty="0" err="1" smtClean="0"/>
              <a:t>vol</a:t>
            </a:r>
            <a:r>
              <a:rPr lang="ru-RU" dirty="0" smtClean="0"/>
              <a:t>. 20, </a:t>
            </a:r>
            <a:r>
              <a:rPr lang="ru-RU" dirty="0" err="1" smtClean="0"/>
              <a:t>no</a:t>
            </a:r>
            <a:r>
              <a:rPr lang="ru-RU" dirty="0" smtClean="0"/>
              <a:t>. 6, 2018, </a:t>
            </a:r>
            <a:r>
              <a:rPr lang="ru-RU" dirty="0" err="1" smtClean="0"/>
              <a:t>pp</a:t>
            </a:r>
            <a:r>
              <a:rPr lang="ru-RU" dirty="0" smtClean="0"/>
              <a:t>. 210-214.</a:t>
            </a:r>
          </a:p>
          <a:p>
            <a:pPr marL="271463" indent="-271463">
              <a:buNone/>
            </a:pPr>
            <a:r>
              <a:rPr lang="ru-RU" dirty="0" smtClean="0"/>
              <a:t>16. </a:t>
            </a:r>
            <a:r>
              <a:rPr lang="ru-RU" dirty="0" err="1" smtClean="0"/>
              <a:t>Тен</a:t>
            </a:r>
            <a:r>
              <a:rPr lang="ru-RU" dirty="0" smtClean="0"/>
              <a:t> А. М., Барков И.А. </a:t>
            </a:r>
            <a:r>
              <a:rPr lang="ru-RU" dirty="0"/>
              <a:t>AIC Интеллектуальная система беспилотного </a:t>
            </a:r>
            <a:r>
              <a:rPr lang="ru-RU" dirty="0" smtClean="0"/>
              <a:t>транспортного средства // </a:t>
            </a:r>
            <a:r>
              <a:rPr lang="ru-RU" dirty="0"/>
              <a:t>Информатика: проблемы, методы, технологии: сборник </a:t>
            </a:r>
            <a:r>
              <a:rPr lang="ru-RU" dirty="0" smtClean="0"/>
              <a:t>материалов</a:t>
            </a:r>
            <a:r>
              <a:rPr lang="en-US" dirty="0" smtClean="0"/>
              <a:t> </a:t>
            </a:r>
            <a:r>
              <a:rPr lang="ru-RU" dirty="0" smtClean="0"/>
              <a:t>XXII </a:t>
            </a:r>
            <a:r>
              <a:rPr lang="ru-RU" dirty="0"/>
              <a:t>международной научно-практической конференции / </a:t>
            </a:r>
            <a:r>
              <a:rPr lang="ru-RU" dirty="0" smtClean="0"/>
              <a:t>под</a:t>
            </a:r>
            <a:r>
              <a:rPr lang="en-US" dirty="0" smtClean="0"/>
              <a:t> </a:t>
            </a:r>
            <a:r>
              <a:rPr lang="ru-RU" dirty="0" smtClean="0"/>
              <a:t>редакцией </a:t>
            </a:r>
            <a:r>
              <a:rPr lang="ru-RU" dirty="0"/>
              <a:t>Д. Н. Борисова; Воронеж, Воронежский </a:t>
            </a:r>
            <a:r>
              <a:rPr lang="ru-RU" dirty="0" smtClean="0"/>
              <a:t>государственный</a:t>
            </a:r>
            <a:r>
              <a:rPr lang="en-US" dirty="0" smtClean="0"/>
              <a:t> </a:t>
            </a:r>
            <a:r>
              <a:rPr lang="ru-RU" dirty="0" smtClean="0"/>
              <a:t>университет</a:t>
            </a:r>
            <a:r>
              <a:rPr lang="ru-RU" dirty="0"/>
              <a:t>, 10-12 февраля 2022 г. – Воронеж</a:t>
            </a:r>
            <a:r>
              <a:rPr lang="ru-RU" dirty="0" smtClean="0"/>
              <a:t>. </a:t>
            </a:r>
            <a:r>
              <a:rPr lang="en-US" dirty="0" smtClean="0"/>
              <a:t>C. 749-757</a:t>
            </a:r>
          </a:p>
          <a:p>
            <a:pPr marL="271463" indent="-271463">
              <a:buNone/>
            </a:pPr>
            <a:r>
              <a:rPr lang="en-US" dirty="0" smtClean="0"/>
              <a:t>17. </a:t>
            </a:r>
            <a:r>
              <a:rPr lang="ru-RU" dirty="0" smtClean="0"/>
              <a:t>Баранов Л.А., </a:t>
            </a:r>
            <a:r>
              <a:rPr lang="ru-RU" dirty="0" err="1" smtClean="0"/>
              <a:t>Бестемьянов</a:t>
            </a:r>
            <a:r>
              <a:rPr lang="ru-RU" dirty="0" smtClean="0"/>
              <a:t> П.Ф., Балакина Е.П., Охотников А.Л. Погрешности измерения расстояния до препятствия средствами технического зрения и прогноза пути торможения в беспилотных системах управления движением поездов. </a:t>
            </a:r>
            <a:r>
              <a:rPr lang="ru-RU" i="1" dirty="0" smtClean="0"/>
              <a:t>Мир транспорта</a:t>
            </a:r>
            <a:r>
              <a:rPr lang="ru-RU" dirty="0" smtClean="0"/>
              <a:t>. 2021;19(6):6-12. </a:t>
            </a:r>
            <a:r>
              <a:rPr lang="ru-RU" dirty="0" smtClean="0">
                <a:hlinkClick r:id="rId2"/>
              </a:rPr>
              <a:t>https://doi.org/10.30932/1992-3252-2021-19-6-1</a:t>
            </a:r>
            <a:endParaRPr lang="ru-RU" dirty="0" smtClean="0"/>
          </a:p>
          <a:p>
            <a:pPr marL="271463" indent="-271463">
              <a:buNone/>
            </a:pPr>
            <a:r>
              <a:rPr lang="ru-RU" dirty="0" smtClean="0"/>
              <a:t>18. </a:t>
            </a:r>
            <a:r>
              <a:rPr lang="ru-RU" dirty="0" err="1" smtClean="0"/>
              <a:t>Карпенков</a:t>
            </a:r>
            <a:r>
              <a:rPr lang="ru-RU" dirty="0" smtClean="0"/>
              <a:t>, А. С. Метод навигации беспилотного наземного транспортного средства в лесной местности с объездом препятствий / А. С. </a:t>
            </a:r>
            <a:r>
              <a:rPr lang="ru-RU" dirty="0" err="1" smtClean="0"/>
              <a:t>Карпенков</a:t>
            </a:r>
            <a:r>
              <a:rPr lang="ru-RU" dirty="0" smtClean="0"/>
              <a:t>, О. В. Мартынов // Электронные информационные системы. – 2021. – № 1(28). – С. 54-61. – EDN MFJJKK.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19. Построение программной траектории движения беспилотного наземного транспортного средства / В. А. Егунов, А. Е. Марков, А. В. Скориков, П. С. Тарасов // Прикаспийский журнал: управление и высокие технологии. – 2019. – № 3(47). – С. 70-82. – EDN LCRPJZ.</a:t>
            </a:r>
          </a:p>
          <a:p>
            <a:r>
              <a:rPr lang="ru-RU" dirty="0" smtClean="0"/>
              <a:t>20. Яковлев, Д. С. Метод обеспечения безопасности беспилотного движения наземных мобильных роботов / Д. С. Яковлев, А. А. </a:t>
            </a:r>
            <a:r>
              <a:rPr lang="ru-RU" dirty="0" err="1" smtClean="0"/>
              <a:t>Тачков</a:t>
            </a:r>
            <a:r>
              <a:rPr lang="ru-RU" dirty="0" smtClean="0"/>
              <a:t> // Экстремальная робототехника. – 2022. – Т. 1, № 1. – С. 115-122. – EDN WNCBUY.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smtClean="0"/>
              <a:t>Математическая динамическая модель «ТС-шина-грунт» - цифровая копия </a:t>
            </a:r>
            <a:r>
              <a:rPr lang="ru-RU" dirty="0"/>
              <a:t>реальной </a:t>
            </a:r>
            <a:r>
              <a:rPr lang="ru-RU" dirty="0" smtClean="0"/>
              <a:t>колёсной машины </a:t>
            </a:r>
            <a:r>
              <a:rPr lang="ru-RU" dirty="0"/>
              <a:t>высокой проходимости, учитывающая </a:t>
            </a:r>
            <a:r>
              <a:rPr lang="ru-RU" dirty="0" smtClean="0"/>
              <a:t>её </a:t>
            </a:r>
            <a:r>
              <a:rPr lang="ru-RU" dirty="0"/>
              <a:t>основные системы и </a:t>
            </a:r>
            <a:r>
              <a:rPr lang="ru-RU" dirty="0" smtClean="0"/>
              <a:t>агрегаты </a:t>
            </a:r>
            <a:r>
              <a:rPr lang="en-US" dirty="0" smtClean="0"/>
              <a:t>[1]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9"/>
          <a:stretch/>
        </p:blipFill>
        <p:spPr bwMode="auto">
          <a:xfrm>
            <a:off x="0" y="3788237"/>
            <a:ext cx="9324528" cy="30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При достаточной точности модели позволяет получить качественный прототип для экспериментов и испытаний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Анализ доработки конструкции после испытаний в реальных условиях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3356993"/>
            <a:ext cx="4350762" cy="35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[3] </a:t>
            </a:r>
            <a:r>
              <a:rPr lang="ru-RU" dirty="0" smtClean="0"/>
              <a:t>Использование программных пакетов</a:t>
            </a:r>
            <a:r>
              <a:rPr lang="en-US" dirty="0" smtClean="0"/>
              <a:t> </a:t>
            </a:r>
            <a:r>
              <a:rPr lang="ru-RU" dirty="0" smtClean="0"/>
              <a:t>для динамической визуализации контакта системы шина-грунт, </a:t>
            </a:r>
            <a:r>
              <a:rPr lang="ru-RU" dirty="0"/>
              <a:t>с помощью DEM </a:t>
            </a:r>
            <a:r>
              <a:rPr lang="ru-RU" dirty="0" smtClean="0"/>
              <a:t>моделей </a:t>
            </a:r>
          </a:p>
          <a:p>
            <a:r>
              <a:rPr lang="ru-RU" dirty="0" smtClean="0"/>
              <a:t>Методика </a:t>
            </a:r>
            <a:r>
              <a:rPr lang="ru-RU" dirty="0"/>
              <a:t>визуализации динамики «</a:t>
            </a:r>
            <a:r>
              <a:rPr lang="ru-RU" dirty="0" err="1"/>
              <a:t>колееобразования</a:t>
            </a:r>
            <a:r>
              <a:rPr lang="ru-RU" dirty="0"/>
              <a:t>» в </a:t>
            </a:r>
            <a:r>
              <a:rPr lang="ru-RU" dirty="0" smtClean="0"/>
              <a:t>полупространстве </a:t>
            </a:r>
            <a:r>
              <a:rPr lang="ru-RU" dirty="0"/>
              <a:t>грунт под воздействием катящегося </a:t>
            </a:r>
            <a:r>
              <a:rPr lang="ru-RU" dirty="0" smtClean="0"/>
              <a:t>колеса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Отсутствие комплексности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</a:t>
            </a:r>
            <a:r>
              <a:rPr lang="ru-RU" dirty="0" smtClean="0"/>
              <a:t>етод </a:t>
            </a:r>
            <a:r>
              <a:rPr lang="en-US" dirty="0" smtClean="0"/>
              <a:t>[4] </a:t>
            </a:r>
            <a:r>
              <a:rPr lang="ru-RU" dirty="0" smtClean="0"/>
              <a:t>позволяет проводить оценку </a:t>
            </a:r>
            <a:r>
              <a:rPr lang="ru-RU" dirty="0"/>
              <a:t>эффективности </a:t>
            </a:r>
            <a:r>
              <a:rPr lang="ru-RU" dirty="0" smtClean="0"/>
              <a:t>работы </a:t>
            </a:r>
            <a:r>
              <a:rPr lang="ru-RU" dirty="0"/>
              <a:t>и перемещения движителей ТС без создания частных </a:t>
            </a:r>
            <a:r>
              <a:rPr lang="ru-RU" dirty="0" smtClean="0"/>
              <a:t>ММ «вертикальная </a:t>
            </a:r>
            <a:r>
              <a:rPr lang="ru-RU" dirty="0"/>
              <a:t>нагрузка на </a:t>
            </a:r>
            <a:r>
              <a:rPr lang="ru-RU" dirty="0" smtClean="0"/>
              <a:t>колесо–глубина </a:t>
            </a:r>
            <a:r>
              <a:rPr lang="ru-RU" dirty="0"/>
              <a:t>колеи», «сдвиг-реализация максимального </a:t>
            </a:r>
            <a:r>
              <a:rPr lang="ru-RU" dirty="0" smtClean="0"/>
              <a:t>сцепления шины </a:t>
            </a:r>
            <a:r>
              <a:rPr lang="ru-RU" dirty="0"/>
              <a:t>с грунтом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Отработка режимов управления на различных поверхностях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80427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5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000" dirty="0" smtClean="0"/>
              <a:t>Статья </a:t>
            </a:r>
            <a:r>
              <a:rPr lang="en-US" sz="4000" dirty="0" smtClean="0"/>
              <a:t>[7] </a:t>
            </a:r>
            <a:r>
              <a:rPr lang="ru-RU" sz="4000" dirty="0" smtClean="0"/>
              <a:t>«СРАВНИТЕЛЬНЫЙ АНАЛИЗ ЭФФЕКТИВНОСТИ РАБОТЫ МЕХАНИЧЕСКОЙ И ЭЛЕКТРОМЕХАНИЧЕСКОЙ ТРАНСМИССИЙ МНОГООСНЫХ КОЛЕСНЫХ МАШИН ПРИ ДВИЖЕНИИ ПО НЕРОВНОСТЯМ ДЕФОРМИРУЕМОГО ОПОРНОГО ОСНОВАНИЯ»</a:t>
            </a:r>
          </a:p>
          <a:p>
            <a:r>
              <a:rPr lang="ru-RU" sz="4000" dirty="0" smtClean="0"/>
              <a:t>Методами </a:t>
            </a:r>
            <a:r>
              <a:rPr lang="ru-RU" sz="4000" dirty="0"/>
              <a:t>имитационного моделирования движения многоосной колесной машины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>по деформируемому опорному основанию типа «сухой песок» </a:t>
            </a:r>
            <a:r>
              <a:rPr lang="ru-RU" sz="4000" dirty="0" smtClean="0"/>
              <a:t>установлено:</a:t>
            </a:r>
          </a:p>
          <a:p>
            <a:pPr lvl="1"/>
            <a:r>
              <a:rPr lang="ru-RU" sz="4000" dirty="0" smtClean="0"/>
              <a:t>При </a:t>
            </a:r>
            <a:r>
              <a:rPr lang="ru-RU" sz="4000" dirty="0"/>
              <a:t>прямолинейном движении </a:t>
            </a:r>
            <a:r>
              <a:rPr lang="ru-RU" sz="4000" dirty="0" err="1"/>
              <a:t>cреднеквадратическое</a:t>
            </a:r>
            <a:r>
              <a:rPr lang="ru-RU" sz="4000" dirty="0"/>
              <a:t> значение глубины </a:t>
            </a:r>
            <a:r>
              <a:rPr lang="ru-RU" sz="4000" dirty="0" smtClean="0"/>
              <a:t>образуемой колеи:</a:t>
            </a:r>
          </a:p>
          <a:p>
            <a:pPr lvl="2"/>
            <a:r>
              <a:rPr lang="ru-RU" sz="3600" dirty="0" smtClean="0"/>
              <a:t>у </a:t>
            </a:r>
            <a:r>
              <a:rPr lang="ru-RU" sz="3600" dirty="0"/>
              <a:t>КМ с ИТЭП на 78,3 % меньше, чем у КМ с блокированным приводом</a:t>
            </a:r>
            <a:r>
              <a:rPr lang="ru-RU" sz="3600" dirty="0" smtClean="0"/>
              <a:t>, и </a:t>
            </a:r>
            <a:r>
              <a:rPr lang="ru-RU" sz="3600" dirty="0"/>
              <a:t>на 64 % меньше, чем у КМ с механической трансмиссией типа МЗКТ-6001. </a:t>
            </a:r>
            <a:endParaRPr lang="ru-RU" sz="3600" dirty="0" smtClean="0"/>
          </a:p>
          <a:p>
            <a:pPr lvl="2"/>
            <a:r>
              <a:rPr lang="ru-RU" sz="3600" dirty="0" smtClean="0"/>
              <a:t>Интегральная </a:t>
            </a:r>
            <a:r>
              <a:rPr lang="ru-RU" sz="3600" dirty="0"/>
              <a:t>мощность, затрачиваемая на преодоление сопротивления движению, </a:t>
            </a:r>
            <a:r>
              <a:rPr lang="ru-RU" sz="3600" dirty="0" smtClean="0"/>
              <a:t>соответственно </a:t>
            </a:r>
            <a:r>
              <a:rPr lang="ru-RU" sz="3600" dirty="0"/>
              <a:t>меньше на 75,8 % и на 50 </a:t>
            </a:r>
            <a:r>
              <a:rPr lang="ru-RU" sz="3600" dirty="0" smtClean="0"/>
              <a:t>%.</a:t>
            </a:r>
          </a:p>
          <a:p>
            <a:pPr lvl="2"/>
            <a:r>
              <a:rPr lang="ru-RU" sz="3600" dirty="0" smtClean="0"/>
              <a:t>Средняя </a:t>
            </a:r>
            <a:r>
              <a:rPr lang="ru-RU" sz="3600" dirty="0"/>
              <a:t>степень неравномерности </a:t>
            </a:r>
            <a:r>
              <a:rPr lang="ru-RU" sz="3600" dirty="0" smtClean="0"/>
              <a:t>буксования </a:t>
            </a:r>
            <a:r>
              <a:rPr lang="ru-RU" sz="3600" dirty="0"/>
              <a:t>ведущих колес КМ с ИТЭП на 90 % меньше, чем у машины с </a:t>
            </a:r>
            <a:r>
              <a:rPr lang="ru-RU" sz="3600" dirty="0" smtClean="0"/>
              <a:t>дифференциальной трансмиссией </a:t>
            </a:r>
            <a:r>
              <a:rPr lang="ru-RU" sz="3600" dirty="0"/>
              <a:t>и на 97 % меньше, чем у КМ с </a:t>
            </a:r>
            <a:r>
              <a:rPr lang="ru-RU" sz="3600" dirty="0" smtClean="0"/>
              <a:t>блокированной </a:t>
            </a:r>
            <a:r>
              <a:rPr lang="ru-RU" sz="3600" dirty="0"/>
              <a:t>трансмиссией</a:t>
            </a:r>
            <a:r>
              <a:rPr lang="ru-RU" sz="3600" dirty="0" smtClean="0"/>
              <a:t>.</a:t>
            </a:r>
          </a:p>
          <a:p>
            <a:pPr lvl="1"/>
            <a:r>
              <a:rPr lang="ru-RU" sz="4000" dirty="0" smtClean="0"/>
              <a:t>При </a:t>
            </a:r>
            <a:r>
              <a:rPr lang="ru-RU" sz="4000" dirty="0"/>
              <a:t>движении на подъем 10° колесная машина с индивидуальным тяговым </a:t>
            </a:r>
            <a:r>
              <a:rPr lang="ru-RU" sz="4000" dirty="0" smtClean="0"/>
              <a:t>электроприводом </a:t>
            </a:r>
            <a:r>
              <a:rPr lang="ru-RU" sz="4000" dirty="0"/>
              <a:t>ведущих колес успешно преодолела участок в отличие от машин с </a:t>
            </a:r>
            <a:r>
              <a:rPr lang="ru-RU" sz="4000" dirty="0" smtClean="0"/>
              <a:t>механической </a:t>
            </a:r>
            <a:r>
              <a:rPr lang="ru-RU" sz="4000" dirty="0"/>
              <a:t>трансмиссией типа МЗКТ-6001 и с блокированной трансмиссией, </a:t>
            </a:r>
            <a:r>
              <a:rPr lang="ru-RU" sz="4000" dirty="0" smtClean="0"/>
              <a:t>которые завязли </a:t>
            </a:r>
            <a:r>
              <a:rPr lang="ru-RU" sz="4000" dirty="0"/>
              <a:t>в </a:t>
            </a:r>
            <a:r>
              <a:rPr lang="ru-RU" sz="4000" dirty="0" smtClean="0"/>
              <a:t>песке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Индивидуальный тяговый электропривод (ИТЭП)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Рассмотрен самый простой случай – покрытие с постоянными характеристиками, сухой песок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2665</Words>
  <Application>Microsoft Office PowerPoint</Application>
  <PresentationFormat>Экран (4:3)</PresentationFormat>
  <Paragraphs>173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 Обзор статей по лесному роботу</vt:lpstr>
      <vt:lpstr>Направления обзора</vt:lpstr>
      <vt:lpstr>Движение по сложной местности</vt:lpstr>
      <vt:lpstr>Моделирование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Беспилотное движение</vt:lpstr>
      <vt:lpstr>Определение координат</vt:lpstr>
      <vt:lpstr>Презентация PowerPoint</vt:lpstr>
      <vt:lpstr>Презентация PowerPoint</vt:lpstr>
      <vt:lpstr>Управление движением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состояния БПА</vt:lpstr>
      <vt:lpstr>Системы контроля состояния среды</vt:lpstr>
      <vt:lpstr>Прямое</vt:lpstr>
      <vt:lpstr>Презентация PowerPoint</vt:lpstr>
      <vt:lpstr>Презентация PowerPoint</vt:lpstr>
      <vt:lpstr>Косвенное</vt:lpstr>
      <vt:lpstr>Выводы</vt:lpstr>
      <vt:lpstr>Источники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Обзор статей по лесному роботу</dc:title>
  <dc:creator>Gal</dc:creator>
  <cp:lastModifiedBy>user</cp:lastModifiedBy>
  <cp:revision>52</cp:revision>
  <dcterms:created xsi:type="dcterms:W3CDTF">2023-05-20T07:18:24Z</dcterms:created>
  <dcterms:modified xsi:type="dcterms:W3CDTF">2023-05-22T12:32:55Z</dcterms:modified>
</cp:coreProperties>
</file>