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7" r:id="rId4"/>
    <p:sldId id="258" r:id="rId5"/>
    <p:sldId id="264" r:id="rId6"/>
    <p:sldId id="259" r:id="rId7"/>
    <p:sldId id="260" r:id="rId8"/>
    <p:sldId id="262" r:id="rId9"/>
    <p:sldId id="268" r:id="rId10"/>
    <p:sldId id="269" r:id="rId11"/>
    <p:sldId id="270" r:id="rId12"/>
    <p:sldId id="265" r:id="rId13"/>
    <p:sldId id="261" r:id="rId14"/>
    <p:sldId id="263" r:id="rId15"/>
    <p:sldId id="267" r:id="rId16"/>
    <p:sldId id="271" r:id="rId17"/>
    <p:sldId id="274" r:id="rId18"/>
    <p:sldId id="278" r:id="rId19"/>
    <p:sldId id="279" r:id="rId20"/>
    <p:sldId id="280" r:id="rId21"/>
    <p:sldId id="281" r:id="rId22"/>
    <p:sldId id="282" r:id="rId23"/>
    <p:sldId id="276" r:id="rId24"/>
    <p:sldId id="26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476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Work\&#1053;&#1072;&#1091;&#1082;&#1072;\&#1055;&#1088;&#1086;&#1077;&#1082;&#1090;&#1099;\2023\&#1043;&#1072;&#1083;&#1072;&#1082;&#1090;&#1080;&#1086;&#1085;&#1086;&#1074;\&#1069;&#1082;&#1089;&#1087;&#1077;&#1088;&#1080;&#1084;&#1077;&#1085;&#1090;&#1099;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Лист1!$B$19</c:f>
              <c:strCache>
                <c:ptCount val="1"/>
                <c:pt idx="0">
                  <c:v>Средний процент вырубленных деревьев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Лист1!$A$20:$A$31</c:f>
              <c:numCache>
                <c:formatCode>General</c:formatCode>
                <c:ptCount val="12"/>
                <c:pt idx="0">
                  <c:v>0.5</c:v>
                </c:pt>
                <c:pt idx="1">
                  <c:v>0.7</c:v>
                </c:pt>
                <c:pt idx="2">
                  <c:v>0.9</c:v>
                </c:pt>
                <c:pt idx="3">
                  <c:v>1.1000000000000001</c:v>
                </c:pt>
                <c:pt idx="4">
                  <c:v>1.3</c:v>
                </c:pt>
                <c:pt idx="5">
                  <c:v>1.5</c:v>
                </c:pt>
                <c:pt idx="6">
                  <c:v>1.7</c:v>
                </c:pt>
                <c:pt idx="7">
                  <c:v>1.9</c:v>
                </c:pt>
                <c:pt idx="8">
                  <c:v>2</c:v>
                </c:pt>
                <c:pt idx="9">
                  <c:v>2.1</c:v>
                </c:pt>
                <c:pt idx="10">
                  <c:v>2.2999999999999998</c:v>
                </c:pt>
                <c:pt idx="11">
                  <c:v>2.5</c:v>
                </c:pt>
              </c:numCache>
            </c:numRef>
          </c:xVal>
          <c:yVal>
            <c:numRef>
              <c:f>Лист1!$B$20:$B$31</c:f>
              <c:numCache>
                <c:formatCode>0.00</c:formatCode>
                <c:ptCount val="12"/>
                <c:pt idx="0">
                  <c:v>13.53</c:v>
                </c:pt>
                <c:pt idx="1">
                  <c:v>13.59</c:v>
                </c:pt>
                <c:pt idx="2">
                  <c:v>13.44</c:v>
                </c:pt>
                <c:pt idx="3">
                  <c:v>13.37</c:v>
                </c:pt>
                <c:pt idx="4">
                  <c:v>13.3</c:v>
                </c:pt>
                <c:pt idx="5">
                  <c:v>13.4</c:v>
                </c:pt>
                <c:pt idx="6">
                  <c:v>13.21</c:v>
                </c:pt>
                <c:pt idx="7">
                  <c:v>13.19</c:v>
                </c:pt>
                <c:pt idx="8">
                  <c:v>12.96</c:v>
                </c:pt>
                <c:pt idx="9">
                  <c:v>12.88</c:v>
                </c:pt>
                <c:pt idx="10">
                  <c:v>12.65</c:v>
                </c:pt>
                <c:pt idx="11">
                  <c:v>12.52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2D6-406B-90A3-65C2DD9B41F2}"/>
            </c:ext>
          </c:extLst>
        </c:ser>
        <c:ser>
          <c:idx val="1"/>
          <c:order val="1"/>
          <c:tx>
            <c:strRef>
              <c:f>Лист1!$C$19</c:f>
              <c:strCache>
                <c:ptCount val="1"/>
                <c:pt idx="0">
                  <c:v>Средний процент поврежденных деревьев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Лист1!$A$20:$A$31</c:f>
              <c:numCache>
                <c:formatCode>General</c:formatCode>
                <c:ptCount val="12"/>
                <c:pt idx="0">
                  <c:v>0.5</c:v>
                </c:pt>
                <c:pt idx="1">
                  <c:v>0.7</c:v>
                </c:pt>
                <c:pt idx="2">
                  <c:v>0.9</c:v>
                </c:pt>
                <c:pt idx="3">
                  <c:v>1.1000000000000001</c:v>
                </c:pt>
                <c:pt idx="4">
                  <c:v>1.3</c:v>
                </c:pt>
                <c:pt idx="5">
                  <c:v>1.5</c:v>
                </c:pt>
                <c:pt idx="6">
                  <c:v>1.7</c:v>
                </c:pt>
                <c:pt idx="7">
                  <c:v>1.9</c:v>
                </c:pt>
                <c:pt idx="8">
                  <c:v>2</c:v>
                </c:pt>
                <c:pt idx="9">
                  <c:v>2.1</c:v>
                </c:pt>
                <c:pt idx="10">
                  <c:v>2.2999999999999998</c:v>
                </c:pt>
                <c:pt idx="11">
                  <c:v>2.5</c:v>
                </c:pt>
              </c:numCache>
            </c:numRef>
          </c:xVal>
          <c:yVal>
            <c:numRef>
              <c:f>Лист1!$C$20:$C$31</c:f>
              <c:numCache>
                <c:formatCode>0.00</c:formatCode>
                <c:ptCount val="12"/>
                <c:pt idx="0">
                  <c:v>4.33</c:v>
                </c:pt>
                <c:pt idx="1">
                  <c:v>4.25</c:v>
                </c:pt>
                <c:pt idx="2">
                  <c:v>4.38</c:v>
                </c:pt>
                <c:pt idx="3">
                  <c:v>4.3600000000000003</c:v>
                </c:pt>
                <c:pt idx="4">
                  <c:v>4.29</c:v>
                </c:pt>
                <c:pt idx="5">
                  <c:v>4.3600000000000003</c:v>
                </c:pt>
                <c:pt idx="6">
                  <c:v>4.25</c:v>
                </c:pt>
                <c:pt idx="7">
                  <c:v>4.0999999999999996</c:v>
                </c:pt>
                <c:pt idx="8">
                  <c:v>4.1900000000000004</c:v>
                </c:pt>
                <c:pt idx="9">
                  <c:v>4.1399999999999997</c:v>
                </c:pt>
                <c:pt idx="10">
                  <c:v>4.2699999999999996</c:v>
                </c:pt>
                <c:pt idx="11">
                  <c:v>4.03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52D6-406B-90A3-65C2DD9B41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929792"/>
        <c:axId val="68931968"/>
      </c:scatterChart>
      <c:valAx>
        <c:axId val="689297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8931968"/>
        <c:crosses val="autoZero"/>
        <c:crossBetween val="midCat"/>
      </c:valAx>
      <c:valAx>
        <c:axId val="68931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89297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274B5-D0D1-4EFA-A2FE-B832B7ACCEBC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8C505-EB4E-40B6-BF5F-3943B9F04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569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274B5-D0D1-4EFA-A2FE-B832B7ACCEBC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8C505-EB4E-40B6-BF5F-3943B9F04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851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274B5-D0D1-4EFA-A2FE-B832B7ACCEBC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8C505-EB4E-40B6-BF5F-3943B9F04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925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274B5-D0D1-4EFA-A2FE-B832B7ACCEBC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8C505-EB4E-40B6-BF5F-3943B9F04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349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274B5-D0D1-4EFA-A2FE-B832B7ACCEBC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8C505-EB4E-40B6-BF5F-3943B9F04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61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274B5-D0D1-4EFA-A2FE-B832B7ACCEBC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8C505-EB4E-40B6-BF5F-3943B9F04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296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274B5-D0D1-4EFA-A2FE-B832B7ACCEBC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8C505-EB4E-40B6-BF5F-3943B9F04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006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274B5-D0D1-4EFA-A2FE-B832B7ACCEBC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8C505-EB4E-40B6-BF5F-3943B9F04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159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274B5-D0D1-4EFA-A2FE-B832B7ACCEBC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8C505-EB4E-40B6-BF5F-3943B9F04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628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274B5-D0D1-4EFA-A2FE-B832B7ACCEBC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8C505-EB4E-40B6-BF5F-3943B9F04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072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274B5-D0D1-4EFA-A2FE-B832B7ACCEBC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8C505-EB4E-40B6-BF5F-3943B9F04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442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274B5-D0D1-4EFA-A2FE-B832B7ACCEBC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8C505-EB4E-40B6-BF5F-3943B9F04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039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908720"/>
            <a:ext cx="7772400" cy="1470025"/>
          </a:xfrm>
        </p:spPr>
        <p:txBody>
          <a:bodyPr/>
          <a:lstStyle/>
          <a:p>
            <a:r>
              <a:rPr lang="ru-RU" dirty="0"/>
              <a:t>Повреждение </a:t>
            </a:r>
            <a:r>
              <a:rPr lang="ru-RU" dirty="0" smtClean="0"/>
              <a:t>древостоев </a:t>
            </a:r>
            <a:r>
              <a:rPr lang="ru-RU" dirty="0"/>
              <a:t>при движении </a:t>
            </a:r>
            <a:r>
              <a:rPr lang="ru-RU" dirty="0" smtClean="0"/>
              <a:t>техники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 smtClean="0"/>
              <a:t>Галактионов О. Н.</a:t>
            </a:r>
          </a:p>
          <a:p>
            <a:pPr algn="r"/>
            <a:r>
              <a:rPr lang="ru-RU" dirty="0" smtClean="0"/>
              <a:t>Щеголева Л. 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4002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Нормативы повреждений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Деревья поврежденные до степени прекращения роста:</a:t>
            </a:r>
          </a:p>
          <a:p>
            <a:pPr lvl="1"/>
            <a:r>
              <a:rPr lang="ru-RU" dirty="0" smtClean="0"/>
              <a:t>Должны быть срублены</a:t>
            </a:r>
          </a:p>
          <a:p>
            <a:pPr lvl="1"/>
            <a:r>
              <a:rPr lang="ru-RU" dirty="0" smtClean="0"/>
              <a:t>Включаются в общий учет срубленных деревьев</a:t>
            </a:r>
          </a:p>
          <a:p>
            <a:r>
              <a:rPr lang="ru-RU" dirty="0" smtClean="0"/>
              <a:t>Деревья поврежденные не до степени прекращения роста:</a:t>
            </a:r>
          </a:p>
          <a:p>
            <a:pPr lvl="1"/>
            <a:r>
              <a:rPr lang="ru-RU" dirty="0" smtClean="0"/>
              <a:t>Не более 3 %</a:t>
            </a:r>
          </a:p>
          <a:p>
            <a:pPr lvl="1"/>
            <a:r>
              <a:rPr lang="ru-RU" dirty="0" smtClean="0"/>
              <a:t>Учитываются при оценке качества рубки</a:t>
            </a:r>
          </a:p>
          <a:p>
            <a:pPr lvl="1"/>
            <a:endParaRPr lang="ru-RU" dirty="0" smtClean="0"/>
          </a:p>
          <a:p>
            <a:endParaRPr lang="ru-RU" dirty="0" smtClean="0"/>
          </a:p>
          <a:p>
            <a:pPr lvl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2774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Нормативы повреждений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Уничтожение подроста хозяйственно </a:t>
            </a:r>
            <a:r>
              <a:rPr lang="ru-RU" dirty="0"/>
              <a:t>ценных </a:t>
            </a:r>
            <a:r>
              <a:rPr lang="ru-RU" dirty="0" smtClean="0"/>
              <a:t>пород, подлежащего сохранению, от количества </a:t>
            </a:r>
            <a:r>
              <a:rPr lang="ru-RU" dirty="0"/>
              <a:t>до рубки, </a:t>
            </a:r>
            <a:r>
              <a:rPr lang="ru-RU" dirty="0" smtClean="0"/>
              <a:t>%</a:t>
            </a:r>
          </a:p>
          <a:p>
            <a:pPr lvl="1"/>
            <a:r>
              <a:rPr lang="ru-RU" dirty="0"/>
              <a:t>Менее </a:t>
            </a:r>
            <a:r>
              <a:rPr lang="ru-RU" dirty="0" smtClean="0"/>
              <a:t>10 </a:t>
            </a:r>
            <a:endParaRPr lang="ru-RU" dirty="0"/>
          </a:p>
          <a:p>
            <a:pPr lvl="1"/>
            <a:r>
              <a:rPr lang="ru-RU" dirty="0"/>
              <a:t>10 - 20 </a:t>
            </a:r>
          </a:p>
          <a:p>
            <a:pPr lvl="1"/>
            <a:r>
              <a:rPr lang="ru-RU" dirty="0"/>
              <a:t>Более 20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633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Оценка повреждений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cs typeface="Arial Unicode MS" pitchFamily="2"/>
              </a:rPr>
              <a:t>Повреждаемость оставленного древостоя: от 3</a:t>
            </a:r>
            <a:r>
              <a:rPr lang="ru-RU" dirty="0" smtClean="0">
                <a:solidFill>
                  <a:srgbClr val="000000"/>
                </a:solidFill>
                <a:latin typeface="Arial"/>
                <a:cs typeface="Arial Unicode MS"/>
              </a:rPr>
              <a:t>–</a:t>
            </a:r>
            <a:r>
              <a:rPr lang="ru-RU" dirty="0" smtClean="0">
                <a:solidFill>
                  <a:srgbClr val="000000"/>
                </a:solidFill>
                <a:cs typeface="Arial Unicode MS" pitchFamily="2"/>
              </a:rPr>
              <a:t>11 % до 20</a:t>
            </a:r>
            <a:r>
              <a:rPr lang="ru-RU" dirty="0" smtClean="0">
                <a:solidFill>
                  <a:srgbClr val="000000"/>
                </a:solidFill>
                <a:latin typeface="Arial"/>
                <a:cs typeface="Arial Unicode MS"/>
              </a:rPr>
              <a:t>–</a:t>
            </a:r>
            <a:r>
              <a:rPr lang="ru-RU" dirty="0" smtClean="0">
                <a:solidFill>
                  <a:srgbClr val="000000"/>
                </a:solidFill>
                <a:cs typeface="Arial Unicode MS" pitchFamily="2"/>
              </a:rPr>
              <a:t>40 %.</a:t>
            </a:r>
          </a:p>
          <a:p>
            <a:r>
              <a:rPr lang="ru-RU" dirty="0" smtClean="0">
                <a:solidFill>
                  <a:srgbClr val="000000"/>
                </a:solidFill>
                <a:cs typeface="Arial Unicode MS" pitchFamily="2"/>
              </a:rPr>
              <a:t>Доля деревьев с поврежденными корнями достигает 40 %.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0106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От чего зависит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Количество </a:t>
            </a:r>
            <a:r>
              <a:rPr lang="ru-RU" dirty="0">
                <a:solidFill>
                  <a:srgbClr val="00B050"/>
                </a:solidFill>
              </a:rPr>
              <a:t>деревьев на 1 га</a:t>
            </a:r>
          </a:p>
          <a:p>
            <a:r>
              <a:rPr lang="ru-RU" dirty="0">
                <a:solidFill>
                  <a:srgbClr val="00B050"/>
                </a:solidFill>
              </a:rPr>
              <a:t>Габариты </a:t>
            </a:r>
            <a:r>
              <a:rPr lang="ru-RU" dirty="0" smtClean="0">
                <a:solidFill>
                  <a:srgbClr val="00B050"/>
                </a:solidFill>
              </a:rPr>
              <a:t>машины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Интенсивность рубки</a:t>
            </a:r>
            <a:endParaRPr lang="ru-RU" dirty="0">
              <a:solidFill>
                <a:srgbClr val="00B050"/>
              </a:solidFill>
            </a:endParaRPr>
          </a:p>
          <a:p>
            <a:r>
              <a:rPr lang="ru-RU" dirty="0"/>
              <a:t>Тип машин</a:t>
            </a:r>
          </a:p>
          <a:p>
            <a:r>
              <a:rPr lang="ru-RU" dirty="0"/>
              <a:t>Схема разработки лесосеки</a:t>
            </a:r>
          </a:p>
          <a:p>
            <a:r>
              <a:rPr lang="ru-RU" dirty="0"/>
              <a:t>Маневренность машины</a:t>
            </a:r>
          </a:p>
          <a:p>
            <a:r>
              <a:rPr lang="ru-RU" dirty="0"/>
              <a:t>Возраст древостоя</a:t>
            </a:r>
          </a:p>
          <a:p>
            <a:r>
              <a:rPr lang="ru-RU" dirty="0"/>
              <a:t>Размер деревьев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6047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/>
                <a:cs typeface="Arial Unicode MS"/>
              </a:rPr>
              <a:t>Интенсивность выборочных рубок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/>
          <a:p>
            <a:pPr lvl="0"/>
            <a:r>
              <a:rPr lang="ru-RU" dirty="0" smtClean="0">
                <a:solidFill>
                  <a:srgbClr val="000000"/>
                </a:solidFill>
                <a:latin typeface="Arial"/>
                <a:cs typeface="Arial Unicode MS"/>
              </a:rPr>
              <a:t>составляет 15–35 %,</a:t>
            </a:r>
          </a:p>
          <a:p>
            <a:pPr lvl="1"/>
            <a:r>
              <a:rPr lang="ru-RU" dirty="0" smtClean="0">
                <a:solidFill>
                  <a:srgbClr val="000000"/>
                </a:solidFill>
                <a:latin typeface="Arial"/>
                <a:cs typeface="Arial Unicode MS"/>
              </a:rPr>
              <a:t>иногда до 40 % по запасу</a:t>
            </a:r>
          </a:p>
          <a:p>
            <a:pPr lvl="1"/>
            <a:r>
              <a:rPr lang="ru-RU" dirty="0" smtClean="0">
                <a:solidFill>
                  <a:srgbClr val="000000"/>
                </a:solidFill>
                <a:latin typeface="Arial"/>
                <a:cs typeface="Arial Unicode MS"/>
              </a:rPr>
              <a:t>при снижении полноты древостоя не более чем до 0,6–0,5;</a:t>
            </a:r>
          </a:p>
          <a:p>
            <a:pPr lvl="0"/>
            <a:r>
              <a:rPr lang="ru-RU" dirty="0" smtClean="0">
                <a:solidFill>
                  <a:srgbClr val="000000"/>
                </a:solidFill>
                <a:latin typeface="Arial"/>
                <a:cs typeface="Arial Unicode MS"/>
              </a:rPr>
              <a:t>Повторяемость</a:t>
            </a:r>
          </a:p>
          <a:p>
            <a:pPr lvl="1"/>
            <a:r>
              <a:rPr lang="ru-RU" dirty="0" smtClean="0">
                <a:solidFill>
                  <a:srgbClr val="000000"/>
                </a:solidFill>
                <a:latin typeface="Arial"/>
                <a:cs typeface="Arial Unicode MS"/>
              </a:rPr>
              <a:t>не менее 8-15 лет,</a:t>
            </a:r>
          </a:p>
          <a:p>
            <a:pPr lvl="1"/>
            <a:r>
              <a:rPr lang="ru-RU" dirty="0" smtClean="0">
                <a:solidFill>
                  <a:srgbClr val="000000"/>
                </a:solidFill>
                <a:latin typeface="Arial"/>
                <a:cs typeface="Arial Unicode MS"/>
              </a:rPr>
              <a:t>в хвойных насаждениях – до 30–40 лет.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4783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Типовая схема освоения лесосеки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14" y="1124744"/>
            <a:ext cx="680085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204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Модель и опыты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Исходные данные:</a:t>
            </a:r>
          </a:p>
          <a:p>
            <a:pPr lvl="1"/>
            <a:r>
              <a:rPr lang="ru-RU" dirty="0" smtClean="0"/>
              <a:t>Лесосека размерами 18,5х100 м</a:t>
            </a:r>
          </a:p>
          <a:p>
            <a:pPr lvl="1"/>
            <a:r>
              <a:rPr lang="ru-RU" dirty="0" smtClean="0"/>
              <a:t>800 стволов на га</a:t>
            </a:r>
          </a:p>
          <a:p>
            <a:pPr lvl="1"/>
            <a:r>
              <a:rPr lang="ru-RU" dirty="0" smtClean="0"/>
              <a:t>Ширина трактора 2,5 м</a:t>
            </a:r>
          </a:p>
          <a:p>
            <a:pPr lvl="1"/>
            <a:r>
              <a:rPr lang="ru-RU" dirty="0" smtClean="0"/>
              <a:t>Трактор обрабатывает всю лесосеку</a:t>
            </a:r>
          </a:p>
          <a:p>
            <a:r>
              <a:rPr lang="ru-RU" dirty="0" smtClean="0"/>
              <a:t>Повреждение – касание корпусом трактора ствола дерева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401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Моделирование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>
                <a:effectLst/>
              </a:rPr>
              <a:t>Координаты дерева генерированы случайным образом. </a:t>
            </a:r>
          </a:p>
          <a:p>
            <a:r>
              <a:rPr lang="ru-RU" dirty="0" smtClean="0">
                <a:effectLst/>
              </a:rPr>
              <a:t>Если оказывалось, что расстояние между этим деревом и каким-то деревом, ранее сгенерированным, меньше минимального расстояния (≈</a:t>
            </a:r>
            <a:r>
              <a:rPr lang="en-US" dirty="0" smtClean="0">
                <a:effectLst/>
              </a:rPr>
              <a:t>2</a:t>
            </a:r>
            <a:r>
              <a:rPr lang="ru-RU" dirty="0" smtClean="0">
                <a:effectLst/>
              </a:rPr>
              <a:t> м), то это дерево исключалось и вместо него генерировалось другое. </a:t>
            </a:r>
          </a:p>
          <a:p>
            <a:pPr lvl="1"/>
            <a:r>
              <a:rPr lang="ru-RU" dirty="0" smtClean="0">
                <a:effectLst/>
              </a:rPr>
              <a:t>Если в качестве минимального расстояния взять 2,5 м, то 148 деревьев расставить на заданной площади получается не всегда.</a:t>
            </a:r>
          </a:p>
          <a:p>
            <a:pPr lvl="1"/>
            <a:r>
              <a:rPr lang="ru-RU" dirty="0" smtClean="0">
                <a:effectLst/>
              </a:rPr>
              <a:t>Чем меньше минимальное расстояние между деревьями, тем больше вероятность получить при моделировании плотно расположенные группы деревьев, что приводит к повышению количества срубленных и поврежденных деревьев, если эта группа попадается на пути следования трактора.</a:t>
            </a:r>
          </a:p>
          <a:p>
            <a:pPr lvl="1"/>
            <a:endParaRPr lang="ru-RU" dirty="0" smtClean="0">
              <a:effectLst/>
            </a:endParaRPr>
          </a:p>
          <a:p>
            <a:endParaRPr lang="ru-RU" dirty="0" smtClean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1413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5AFEA296-6EC4-12A9-2451-8AD8EC68E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Распределение деревьев на лесосеке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171DC6D6-4AB6-0BC9-91C9-EF517B04EC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98" y="1825625"/>
            <a:ext cx="3255304" cy="4351338"/>
          </a:xfrm>
        </p:spPr>
      </p:pic>
      <p:pic>
        <p:nvPicPr>
          <p:cNvPr id="10" name="Объект 9">
            <a:extLst>
              <a:ext uri="{FF2B5EF4-FFF2-40B4-BE49-F238E27FC236}">
                <a16:creationId xmlns="" xmlns:a16="http://schemas.microsoft.com/office/drawing/2014/main" id="{43157586-4471-F74B-410E-E010B97CFA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599" y="1825625"/>
            <a:ext cx="3255303" cy="4351338"/>
          </a:xfr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7EC699E-A27C-0172-0345-32EA387D2992}"/>
              </a:ext>
            </a:extLst>
          </p:cNvPr>
          <p:cNvSpPr txBox="1"/>
          <p:nvPr/>
        </p:nvSpPr>
        <p:spPr>
          <a:xfrm>
            <a:off x="539552" y="6076010"/>
            <a:ext cx="5393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минимальное расстояние между деревьями 2 метра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18F0E7D-272C-70EE-621B-953682E0E4EA}"/>
              </a:ext>
            </a:extLst>
          </p:cNvPr>
          <p:cNvSpPr txBox="1"/>
          <p:nvPr/>
        </p:nvSpPr>
        <p:spPr>
          <a:xfrm>
            <a:off x="3850003" y="6439442"/>
            <a:ext cx="5282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минимальное расстояние между деревьями 1 метр</a:t>
            </a:r>
          </a:p>
        </p:txBody>
      </p:sp>
    </p:spTree>
    <p:extLst>
      <p:ext uri="{BB962C8B-B14F-4D97-AF65-F5344CB8AC3E}">
        <p14:creationId xmlns:p14="http://schemas.microsoft.com/office/powerpoint/2010/main" val="3252051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2EE571-1692-D95F-4044-0817ED61A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Результаты моделирования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578660CC-7939-70A7-1C6F-F6670DE2CE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802338"/>
              </p:ext>
            </p:extLst>
          </p:nvPr>
        </p:nvGraphicFramePr>
        <p:xfrm>
          <a:off x="1283590" y="1700808"/>
          <a:ext cx="6576821" cy="46958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13585">
                  <a:extLst>
                    <a:ext uri="{9D8B030D-6E8A-4147-A177-3AD203B41FA5}">
                      <a16:colId xmlns="" xmlns:a16="http://schemas.microsoft.com/office/drawing/2014/main" val="731543206"/>
                    </a:ext>
                  </a:extLst>
                </a:gridCol>
                <a:gridCol w="2079627">
                  <a:extLst>
                    <a:ext uri="{9D8B030D-6E8A-4147-A177-3AD203B41FA5}">
                      <a16:colId xmlns="" xmlns:a16="http://schemas.microsoft.com/office/drawing/2014/main" val="355936448"/>
                    </a:ext>
                  </a:extLst>
                </a:gridCol>
                <a:gridCol w="2183609">
                  <a:extLst>
                    <a:ext uri="{9D8B030D-6E8A-4147-A177-3AD203B41FA5}">
                      <a16:colId xmlns="" xmlns:a16="http://schemas.microsoft.com/office/drawing/2014/main" val="4093521147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>
                          <a:effectLst/>
                        </a:rPr>
                        <a:t>Минимальное расстояние между деревьями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>
                          <a:effectLst/>
                        </a:rPr>
                        <a:t>Средний процент вырубленных деревьев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>
                          <a:effectLst/>
                        </a:rPr>
                        <a:t>Средний процент поврежденных деревьев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/>
                </a:tc>
                <a:extLst>
                  <a:ext uri="{0D108BD9-81ED-4DB2-BD59-A6C34878D82A}">
                    <a16:rowId xmlns="" xmlns:a16="http://schemas.microsoft.com/office/drawing/2014/main" val="3391583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0,5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13,53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4,33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="" xmlns:a16="http://schemas.microsoft.com/office/drawing/2014/main" val="20312776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0,7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13,59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4,25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="" xmlns:a16="http://schemas.microsoft.com/office/drawing/2014/main" val="6944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0,9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13,44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4,38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="" xmlns:a16="http://schemas.microsoft.com/office/drawing/2014/main" val="31559638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1,1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13,37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4,36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="" xmlns:a16="http://schemas.microsoft.com/office/drawing/2014/main" val="16470213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1,3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13,30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4,29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="" xmlns:a16="http://schemas.microsoft.com/office/drawing/2014/main" val="505401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1,5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13,40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4,36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="" xmlns:a16="http://schemas.microsoft.com/office/drawing/2014/main" val="18202885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1,7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13,21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4,25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="" xmlns:a16="http://schemas.microsoft.com/office/drawing/2014/main" val="9093939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1,9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13,19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4,10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="" xmlns:a16="http://schemas.microsoft.com/office/drawing/2014/main" val="35874109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2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12,96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4,19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="" xmlns:a16="http://schemas.microsoft.com/office/drawing/2014/main" val="36759284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2,1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12,88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4,14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="" xmlns:a16="http://schemas.microsoft.com/office/drawing/2014/main" val="34993822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2,3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12,65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4,27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="" xmlns:a16="http://schemas.microsoft.com/office/drawing/2014/main" val="29260926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2,5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</a:rPr>
                        <a:t>12,52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</a:rPr>
                        <a:t>4,03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="" xmlns:a16="http://schemas.microsoft.com/office/drawing/2014/main" val="4447203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4491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7093032" cy="4605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049" y="3140969"/>
            <a:ext cx="4939952" cy="37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070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C2EEFA8-618A-EF47-F950-341F5D735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Зависимость </a:t>
            </a:r>
            <a:r>
              <a:rPr lang="ru-RU" sz="2800" dirty="0" smtClean="0"/>
              <a:t>процента</a:t>
            </a:r>
            <a:br>
              <a:rPr lang="ru-RU" sz="2800" dirty="0" smtClean="0"/>
            </a:br>
            <a:r>
              <a:rPr lang="ru-RU" sz="2800" dirty="0" smtClean="0"/>
              <a:t>вырубленных и </a:t>
            </a:r>
            <a:r>
              <a:rPr lang="ru-RU" sz="2800" dirty="0"/>
              <a:t>поврежденных </a:t>
            </a:r>
            <a:r>
              <a:rPr lang="ru-RU" sz="2800" dirty="0" smtClean="0"/>
              <a:t>деревьев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800" dirty="0"/>
              <a:t>от минимального расстояния между деревьями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C5631900-2C8E-0974-6EF3-7EDEAAB74ED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17100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AEADB4F-205C-EDA5-10F6-AC1A05832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Распределение процента поврежденных деревьев в 500 экспериментах (2 метра)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534D600A-1BAB-258C-3047-E96FA6E23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6242" y="1825625"/>
            <a:ext cx="4931516" cy="4351338"/>
          </a:xfrm>
        </p:spPr>
      </p:pic>
    </p:spTree>
    <p:extLst>
      <p:ext uri="{BB962C8B-B14F-4D97-AF65-F5344CB8AC3E}">
        <p14:creationId xmlns:p14="http://schemas.microsoft.com/office/powerpoint/2010/main" val="1023782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B39F2EB-F134-83F0-34A2-F0C66CDCA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Распределение процента срубленных деревьев в 500 экспериментах (2 метра)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5FE1A803-41AB-4020-D86D-702610774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9176" y="1825625"/>
            <a:ext cx="4685648" cy="4351338"/>
          </a:xfrm>
        </p:spPr>
      </p:pic>
    </p:spTree>
    <p:extLst>
      <p:ext uri="{BB962C8B-B14F-4D97-AF65-F5344CB8AC3E}">
        <p14:creationId xmlns:p14="http://schemas.microsoft.com/office/powerpoint/2010/main" val="321003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42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effectLst/>
              </a:rPr>
              <a:t>При равномерном распределении деревьев на лесосеке количество срубленных и поврежденных деревьев не зависит от маневров трактора и определяется отношением площадей, по которой проедет трактор и общей площади. </a:t>
            </a:r>
          </a:p>
          <a:p>
            <a:r>
              <a:rPr lang="ru-RU" sz="1800" dirty="0" smtClean="0">
                <a:effectLst/>
              </a:rPr>
              <a:t>Чем больше маневров выполняет трактор, тем больше площадь, которая попадет под колеса, и тем больше будет количество поврежденных деревьев.</a:t>
            </a:r>
          </a:p>
          <a:p>
            <a:r>
              <a:rPr lang="ru-RU" sz="1800" dirty="0" smtClean="0">
                <a:effectLst/>
              </a:rPr>
              <a:t>Следовательно – для меньшего повреждения лучше ехать по прямой.</a:t>
            </a:r>
            <a:endParaRPr lang="ru-RU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21428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Примерно так должно быть лет через 20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556792"/>
            <a:ext cx="67437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12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97741/287038242.4/0_23a70d_873c1dc8_ori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164" y="3320986"/>
            <a:ext cx="5308836" cy="353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Эксперты Гринпис считают, что сплошная рубка горельников ухудшит ситуацию  на Байкал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0987"/>
            <a:ext cx="4716016" cy="353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Существует тенденция к увеличению объемов </a:t>
            </a:r>
            <a:r>
              <a:rPr lang="ru-RU" dirty="0" err="1"/>
              <a:t>несплошных</a:t>
            </a:r>
            <a:r>
              <a:rPr lang="ru-RU" dirty="0"/>
              <a:t> </a:t>
            </a:r>
            <a:r>
              <a:rPr lang="ru-RU" dirty="0" smtClean="0"/>
              <a:t>рубок, связанная:</a:t>
            </a:r>
          </a:p>
          <a:p>
            <a:pPr lvl="1"/>
            <a:r>
              <a:rPr lang="ru-RU" dirty="0" smtClean="0"/>
              <a:t>с лесохозяйственной ценностью таких рубок</a:t>
            </a:r>
          </a:p>
          <a:p>
            <a:pPr lvl="1"/>
            <a:r>
              <a:rPr lang="ru-RU" dirty="0" smtClean="0"/>
              <a:t>непрерывностью </a:t>
            </a:r>
            <a:r>
              <a:rPr lang="ru-RU" dirty="0"/>
              <a:t>существования </a:t>
            </a:r>
            <a:r>
              <a:rPr lang="ru-RU" dirty="0" smtClean="0"/>
              <a:t>лесов</a:t>
            </a:r>
          </a:p>
          <a:p>
            <a:pPr lvl="1"/>
            <a:r>
              <a:rPr lang="ru-RU" dirty="0" smtClean="0"/>
              <a:t>с возможностью управления породным составом древостоя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3982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При проведении </a:t>
            </a:r>
            <a:r>
              <a:rPr lang="ru-RU" dirty="0" err="1"/>
              <a:t>несплошных</a:t>
            </a:r>
            <a:r>
              <a:rPr lang="ru-RU" dirty="0"/>
              <a:t> рубок неизбежны различные повреждения стволов деревьев, приводящие к снижению продуктивности древостоя:</a:t>
            </a:r>
          </a:p>
          <a:p>
            <a:pPr lvl="1"/>
            <a:r>
              <a:rPr lang="ru-RU" dirty="0"/>
              <a:t>Обрыв корней</a:t>
            </a:r>
          </a:p>
          <a:p>
            <a:pPr lvl="1"/>
            <a:r>
              <a:rPr lang="ru-RU" dirty="0"/>
              <a:t>Обламывание ветвей и вершин</a:t>
            </a:r>
          </a:p>
          <a:p>
            <a:pPr lvl="1"/>
            <a:r>
              <a:rPr lang="ru-RU" dirty="0"/>
              <a:t>Обламывание ствола</a:t>
            </a:r>
          </a:p>
          <a:p>
            <a:pPr lvl="1"/>
            <a:r>
              <a:rPr lang="ru-RU" dirty="0"/>
              <a:t>Повреждение подроста</a:t>
            </a:r>
          </a:p>
          <a:p>
            <a:pPr lvl="1"/>
            <a:r>
              <a:rPr lang="ru-RU" dirty="0" err="1"/>
              <a:t>Ошмыг</a:t>
            </a:r>
            <a:r>
              <a:rPr lang="ru-RU" dirty="0"/>
              <a:t> </a:t>
            </a:r>
            <a:r>
              <a:rPr lang="ru-RU" dirty="0" smtClean="0"/>
              <a:t>коры</a:t>
            </a:r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8252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10" b="13148"/>
          <a:stretch/>
        </p:blipFill>
        <p:spPr bwMode="auto">
          <a:xfrm>
            <a:off x="4825880" y="4159641"/>
            <a:ext cx="4313344" cy="272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7212" r="20504" b="22889"/>
          <a:stretch/>
        </p:blipFill>
        <p:spPr>
          <a:xfrm>
            <a:off x="-108520" y="1028700"/>
            <a:ext cx="5270500" cy="58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4139952" cy="3104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57600" y="5794"/>
            <a:ext cx="5652120" cy="4238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1187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Последствия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Снижение </a:t>
            </a:r>
            <a:r>
              <a:rPr lang="ru-RU" dirty="0"/>
              <a:t>продуктивности древостоя</a:t>
            </a:r>
          </a:p>
          <a:p>
            <a:r>
              <a:rPr lang="ru-RU" dirty="0"/>
              <a:t>Снижение интенсивности роста дерева</a:t>
            </a:r>
          </a:p>
          <a:p>
            <a:r>
              <a:rPr lang="ru-RU" dirty="0"/>
              <a:t>Развитие грибных поражений ствола дерева</a:t>
            </a:r>
          </a:p>
          <a:p>
            <a:r>
              <a:rPr lang="ru-RU" dirty="0"/>
              <a:t>Снижение ценности древесины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3216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80112" y="1108778"/>
            <a:ext cx="3563888" cy="574922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Причины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Повреждения деревьям наносятся:</a:t>
            </a:r>
          </a:p>
          <a:p>
            <a:pPr lvl="1"/>
            <a:r>
              <a:rPr lang="ru-RU" dirty="0"/>
              <a:t>различными частями машин</a:t>
            </a:r>
          </a:p>
          <a:p>
            <a:pPr lvl="2"/>
            <a:r>
              <a:rPr lang="ru-RU" dirty="0" smtClean="0"/>
              <a:t>движитель</a:t>
            </a:r>
            <a:endParaRPr lang="ru-RU" dirty="0"/>
          </a:p>
          <a:p>
            <a:pPr lvl="2"/>
            <a:r>
              <a:rPr lang="ru-RU" dirty="0" smtClean="0"/>
              <a:t>корпус</a:t>
            </a:r>
            <a:endParaRPr lang="ru-RU" dirty="0"/>
          </a:p>
          <a:p>
            <a:pPr lvl="2"/>
            <a:r>
              <a:rPr lang="ru-RU" dirty="0" smtClean="0"/>
              <a:t>манипулятор</a:t>
            </a:r>
            <a:endParaRPr lang="ru-RU" dirty="0"/>
          </a:p>
          <a:p>
            <a:pPr lvl="2"/>
            <a:r>
              <a:rPr lang="ru-RU" dirty="0" smtClean="0"/>
              <a:t>технологическое </a:t>
            </a:r>
            <a:r>
              <a:rPr lang="ru-RU" dirty="0"/>
              <a:t>оборудование</a:t>
            </a:r>
          </a:p>
          <a:p>
            <a:pPr lvl="1"/>
            <a:r>
              <a:rPr lang="ru-RU" dirty="0"/>
              <a:t>падающими деревьями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4175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Нормативы повреждений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Прекращения </a:t>
            </a:r>
            <a:r>
              <a:rPr lang="ru-RU" dirty="0"/>
              <a:t>роста </a:t>
            </a:r>
            <a:r>
              <a:rPr lang="ru-RU" dirty="0" smtClean="0"/>
              <a:t>дерева (</a:t>
            </a:r>
            <a:r>
              <a:rPr lang="ru-RU" dirty="0" err="1" smtClean="0"/>
              <a:t>сильноповрежденные</a:t>
            </a:r>
            <a:r>
              <a:rPr lang="ru-RU" dirty="0" smtClean="0"/>
              <a:t>)</a:t>
            </a:r>
          </a:p>
          <a:p>
            <a:pPr lvl="1"/>
            <a:r>
              <a:rPr lang="ru-RU" dirty="0" smtClean="0">
                <a:solidFill>
                  <a:srgbClr val="00B050"/>
                </a:solidFill>
              </a:rPr>
              <a:t>слом </a:t>
            </a:r>
            <a:r>
              <a:rPr lang="ru-RU" dirty="0">
                <a:solidFill>
                  <a:srgbClr val="00B050"/>
                </a:solidFill>
              </a:rPr>
              <a:t>ствола</a:t>
            </a:r>
            <a:r>
              <a:rPr lang="ru-RU" dirty="0"/>
              <a:t>, </a:t>
            </a:r>
            <a:endParaRPr lang="ru-RU" dirty="0" smtClean="0"/>
          </a:p>
          <a:p>
            <a:pPr lvl="1"/>
            <a:r>
              <a:rPr lang="ru-RU" dirty="0" smtClean="0">
                <a:solidFill>
                  <a:srgbClr val="00B050"/>
                </a:solidFill>
              </a:rPr>
              <a:t>наклон ствола </a:t>
            </a:r>
            <a:r>
              <a:rPr lang="ru-RU" dirty="0">
                <a:solidFill>
                  <a:srgbClr val="00B050"/>
                </a:solidFill>
              </a:rPr>
              <a:t>более 30° (включая поваленные</a:t>
            </a:r>
            <a:r>
              <a:rPr lang="ru-RU" dirty="0" smtClean="0">
                <a:solidFill>
                  <a:srgbClr val="00B050"/>
                </a:solidFill>
              </a:rPr>
              <a:t>),</a:t>
            </a:r>
          </a:p>
          <a:p>
            <a:pPr lvl="1"/>
            <a:r>
              <a:rPr lang="ru-RU" dirty="0" err="1" smtClean="0"/>
              <a:t>ошмыг</a:t>
            </a:r>
            <a:r>
              <a:rPr lang="ru-RU" dirty="0" smtClean="0"/>
              <a:t> </a:t>
            </a:r>
            <a:r>
              <a:rPr lang="ru-RU" dirty="0"/>
              <a:t>кроны более половины ее протяженности (или окружности</a:t>
            </a:r>
            <a:r>
              <a:rPr lang="ru-RU" dirty="0" smtClean="0"/>
              <a:t>),</a:t>
            </a:r>
          </a:p>
          <a:p>
            <a:pPr lvl="1"/>
            <a:r>
              <a:rPr lang="ru-RU" dirty="0" smtClean="0">
                <a:solidFill>
                  <a:srgbClr val="00B050"/>
                </a:solidFill>
              </a:rPr>
              <a:t>обдир </a:t>
            </a:r>
            <a:r>
              <a:rPr lang="ru-RU" dirty="0">
                <a:solidFill>
                  <a:srgbClr val="00B050"/>
                </a:solidFill>
              </a:rPr>
              <a:t>коры с повреждением луба более 30% окружности ствола</a:t>
            </a:r>
            <a:r>
              <a:rPr lang="ru-RU" dirty="0" smtClean="0">
                <a:solidFill>
                  <a:srgbClr val="00B050"/>
                </a:solidFill>
              </a:rPr>
              <a:t>,</a:t>
            </a:r>
          </a:p>
          <a:p>
            <a:pPr lvl="1"/>
            <a:r>
              <a:rPr lang="ru-RU" dirty="0" smtClean="0"/>
              <a:t>обдиром </a:t>
            </a:r>
            <a:r>
              <a:rPr lang="ru-RU" dirty="0"/>
              <a:t>и обломом скелетных корней свыше половины окружности ствола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7323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Нормативы повреждений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Не </a:t>
            </a:r>
            <a:r>
              <a:rPr lang="ru-RU" dirty="0"/>
              <a:t>прекращения роста дерева</a:t>
            </a:r>
          </a:p>
          <a:p>
            <a:pPr lvl="1"/>
            <a:r>
              <a:rPr lang="ru-RU" dirty="0" smtClean="0"/>
              <a:t>слом </a:t>
            </a:r>
            <a:r>
              <a:rPr lang="ru-RU" dirty="0"/>
              <a:t>вершины (2 годовых прироста и более</a:t>
            </a:r>
            <a:r>
              <a:rPr lang="ru-RU" dirty="0" smtClean="0"/>
              <a:t>),</a:t>
            </a:r>
          </a:p>
          <a:p>
            <a:pPr lvl="1"/>
            <a:r>
              <a:rPr lang="ru-RU" dirty="0" smtClean="0"/>
              <a:t>наклон 30–10</a:t>
            </a:r>
            <a:r>
              <a:rPr lang="ru-RU" dirty="0"/>
              <a:t>°, </a:t>
            </a:r>
            <a:endParaRPr lang="ru-RU" dirty="0" smtClean="0"/>
          </a:p>
          <a:p>
            <a:pPr lvl="1"/>
            <a:r>
              <a:rPr lang="ru-RU" dirty="0" err="1" smtClean="0"/>
              <a:t>ошмыг</a:t>
            </a:r>
            <a:r>
              <a:rPr lang="ru-RU" dirty="0" smtClean="0"/>
              <a:t> </a:t>
            </a:r>
            <a:r>
              <a:rPr lang="ru-RU" dirty="0"/>
              <a:t>кроны </a:t>
            </a:r>
            <a:r>
              <a:rPr lang="ru-RU" dirty="0" smtClean="0"/>
              <a:t>на 1/2–1/3 протяженности </a:t>
            </a:r>
            <a:r>
              <a:rPr lang="ru-RU" dirty="0"/>
              <a:t>(или окружности), </a:t>
            </a:r>
            <a:endParaRPr lang="ru-RU" dirty="0" smtClean="0"/>
          </a:p>
          <a:p>
            <a:pPr lvl="1"/>
            <a:r>
              <a:rPr lang="ru-RU" dirty="0" smtClean="0">
                <a:solidFill>
                  <a:srgbClr val="00B050"/>
                </a:solidFill>
              </a:rPr>
              <a:t>обдир </a:t>
            </a:r>
            <a:r>
              <a:rPr lang="ru-RU" dirty="0">
                <a:solidFill>
                  <a:srgbClr val="00B050"/>
                </a:solidFill>
              </a:rPr>
              <a:t>коры шириной от 30 до 10% окружности ствола</a:t>
            </a:r>
            <a:r>
              <a:rPr lang="ru-RU" dirty="0" smtClean="0">
                <a:solidFill>
                  <a:srgbClr val="00B050"/>
                </a:solidFill>
              </a:rPr>
              <a:t>,</a:t>
            </a:r>
          </a:p>
          <a:p>
            <a:pPr lvl="1"/>
            <a:r>
              <a:rPr lang="ru-RU" dirty="0" smtClean="0"/>
              <a:t>обдир </a:t>
            </a:r>
            <a:r>
              <a:rPr lang="ru-RU" dirty="0"/>
              <a:t>и </a:t>
            </a:r>
            <a:r>
              <a:rPr lang="ru-RU" dirty="0" smtClean="0"/>
              <a:t>облом </a:t>
            </a:r>
            <a:r>
              <a:rPr lang="ru-RU" dirty="0"/>
              <a:t>скелетных корней </a:t>
            </a:r>
            <a:r>
              <a:rPr lang="ru-RU" dirty="0" smtClean="0"/>
              <a:t>1/2–1/8 </a:t>
            </a:r>
            <a:r>
              <a:rPr lang="ru-RU" dirty="0"/>
              <a:t>окружности ствола.</a:t>
            </a:r>
          </a:p>
          <a:p>
            <a:pPr lvl="2"/>
            <a:r>
              <a:rPr lang="ru-RU" dirty="0" smtClean="0"/>
              <a:t>могут </a:t>
            </a:r>
            <a:r>
              <a:rPr lang="ru-RU" dirty="0"/>
              <a:t>учитываться более слабые повреждения (для </a:t>
            </a:r>
            <a:r>
              <a:rPr lang="ru-RU" dirty="0" smtClean="0"/>
              <a:t>ели, пихты </a:t>
            </a:r>
            <a:r>
              <a:rPr lang="ru-RU" dirty="0"/>
              <a:t>при диаметре ствола 10 см и более - обдир коры свыше 3 см и др</a:t>
            </a:r>
            <a:r>
              <a:rPr lang="ru-RU" dirty="0" smtClean="0"/>
              <a:t>.)</a:t>
            </a:r>
          </a:p>
          <a:p>
            <a:pPr lvl="2"/>
            <a:r>
              <a:rPr lang="ru-RU" dirty="0" smtClean="0"/>
              <a:t>ЦЛ могут устанавливаться и другие требования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70748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657</Words>
  <Application>Microsoft Office PowerPoint</Application>
  <PresentationFormat>Экран (4:3)</PresentationFormat>
  <Paragraphs>140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Повреждение древостоев при движении техники</vt:lpstr>
      <vt:lpstr>Презентация PowerPoint</vt:lpstr>
      <vt:lpstr>Презентация PowerPoint</vt:lpstr>
      <vt:lpstr>Проблемы</vt:lpstr>
      <vt:lpstr>Презентация PowerPoint</vt:lpstr>
      <vt:lpstr>Последствия</vt:lpstr>
      <vt:lpstr>Причины </vt:lpstr>
      <vt:lpstr>Нормативы повреждений</vt:lpstr>
      <vt:lpstr>Нормативы повреждений</vt:lpstr>
      <vt:lpstr>Нормативы повреждений</vt:lpstr>
      <vt:lpstr>Нормативы повреждений</vt:lpstr>
      <vt:lpstr>Оценка повреждений</vt:lpstr>
      <vt:lpstr>От чего зависит</vt:lpstr>
      <vt:lpstr>Интенсивность выборочных рубок </vt:lpstr>
      <vt:lpstr>Типовая схема освоения лесосеки</vt:lpstr>
      <vt:lpstr>Модель и опыты</vt:lpstr>
      <vt:lpstr>Моделирование</vt:lpstr>
      <vt:lpstr>Распределение деревьев на лесосеке</vt:lpstr>
      <vt:lpstr>Результаты моделирования</vt:lpstr>
      <vt:lpstr>Зависимость процента вырубленных и поврежденных деревьев  от минимального расстояния между деревьями</vt:lpstr>
      <vt:lpstr>Распределение процента поврежденных деревьев в 500 экспериментах (2 метра)</vt:lpstr>
      <vt:lpstr>Распределение процента срубленных деревьев в 500 экспериментах (2 метра)</vt:lpstr>
      <vt:lpstr>Выводы</vt:lpstr>
      <vt:lpstr>Примерно так должно быть лет через 20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Повреждение древостоя при движении техники</dc:title>
  <dc:creator>Gal</dc:creator>
  <cp:lastModifiedBy>Gal</cp:lastModifiedBy>
  <cp:revision>16</cp:revision>
  <dcterms:created xsi:type="dcterms:W3CDTF">2023-04-23T17:25:25Z</dcterms:created>
  <dcterms:modified xsi:type="dcterms:W3CDTF">2023-04-24T07:55:04Z</dcterms:modified>
</cp:coreProperties>
</file>