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80" r:id="rId3"/>
    <p:sldId id="281" r:id="rId4"/>
    <p:sldId id="283" r:id="rId5"/>
    <p:sldId id="285" r:id="rId6"/>
    <p:sldId id="284" r:id="rId7"/>
    <p:sldId id="286" r:id="rId8"/>
    <p:sldId id="287" r:id="rId9"/>
    <p:sldId id="282" r:id="rId10"/>
  </p:sldIdLst>
  <p:sldSz cx="12192000" cy="6858000"/>
  <p:notesSz cx="987266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4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1227D-A5D5-4794-BEE6-431441BE627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782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71381"/>
            <a:ext cx="78981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4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B2981-378B-4F18-A6B8-22C6D8F47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04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35CCA-46C8-4F41-BFF6-2EE24A5C4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BA9DA-9790-4FD6-B33A-11856241CF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CCE87-8BEB-47FC-BBE7-99D3B49AC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09E1-9A7A-4790-965D-DDB826B6E6DD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C8F96-46CA-4752-A40F-61D16C988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F2FBF-C6EF-4DFC-9E80-8CAB82CC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14FC-39FE-4EFD-AFD0-640E69E7C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7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4FFA0-8913-4668-A078-9B3530D64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2E4E59-A827-4D4C-ACFA-2E76A82D4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82DCC-AE15-4572-8D9E-40774048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AEFB-8B28-49B7-B785-0D8B4AF050BC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CBEE4-BD0D-4A6B-A205-821466833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4DC96-4638-40FB-BA7D-01BC043A9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14FC-39FE-4EFD-AFD0-640E69E7C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7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5E158A-E970-4FB8-88BD-47713EEBE7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74D30E-96B7-4E5E-AF85-C676F6820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F73BF-0020-40FA-A2BA-DE24E38F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39E68-6CDE-4F0C-9214-C8141794D59F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19531-BAA0-4677-8245-3CBED543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233EB-E6F7-446E-A151-0E232BC9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14FC-39FE-4EFD-AFD0-640E69E7C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0A817-6F00-4830-B965-82474B25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645D7-8439-4BA9-875C-4EBF35D6F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7DE52-9CA1-46AA-87A7-921A86A3D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D14A-72CB-4722-BF0A-48882D2CA4D9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06DE3-9402-4F2D-B008-6D4C12C4F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5513F-CA81-49DE-85B7-19ADEBCAF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14FC-39FE-4EFD-AFD0-640E69E7C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73744-0CB1-4F0A-A588-E7703E67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60CC0-973B-4B67-9D11-E43DEDF95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55D9A-DB6E-4963-AF21-A05A322C5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79BA-CC6B-4F90-8394-103698367E87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191E3-C74E-40D2-B6CB-1F0AF26B5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F0E9B-CB7C-4AF7-B307-B7D26FAE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14FC-39FE-4EFD-AFD0-640E69E7C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9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52BCB-A223-4243-9633-CCA40115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F8DCA-785E-417A-9C93-D0688BA7F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75C93-62DE-4C8E-A8DD-B2D1FA5E2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AE793-5DFF-4643-B7A8-74D054A5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2CEF-F94B-403F-A4D2-719270EAD67F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69993-EA58-4C8C-A260-F1550E13D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059AC-3799-49AD-AFD0-5849EED6E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14FC-39FE-4EFD-AFD0-640E69E7C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3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730D-E8A6-49EA-A417-DAE36FD9E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21C21-7937-4A43-91DE-BED74A46A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24A2F4-2558-443A-9B26-9B1957BA4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E4D01D-5FF5-43FF-A441-71907F8F6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328FF5-656D-47C7-98AF-D9E3467D5C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49608-5F45-46A8-9BD8-1A9511A00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1B82-69F4-4F84-8C1A-EBFB059C919D}" type="datetime1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45E573-2240-45AE-858C-6BCBB914C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1ECA7-797E-4D8D-892B-F2C379DD1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14FC-39FE-4EFD-AFD0-640E69E7C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2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C3EA-174E-41E7-A663-20C0131D0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9EC742-7276-4B7E-9823-873C438A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AFA2-48CD-43CE-915C-B3A0E6950F6B}" type="datetime1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BA197-6415-4557-A7D3-B0F23BBC1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9E078C-856D-4F30-A68F-642EF3F0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14FC-39FE-4EFD-AFD0-640E69E7C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2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03245E-6B23-4498-92B9-885329331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8D8D-B9DA-4D02-9125-13E96721E420}" type="datetime1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C2C844-DE72-4A86-83AF-AB2CE37A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8A4196-4B67-43AA-9F43-8863CB7CE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14FC-39FE-4EFD-AFD0-640E69E7C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D88FB-FACC-4819-AFF8-60AFA5E30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594DC-046E-4756-BACA-AB03F3AC3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AF6AED-6621-4058-B0B9-85126EACC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057FD-ADB3-4FEC-B4AA-2FC783B5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3B30-9FD2-451F-A042-7E3F54ECE2DA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8945C-10BF-4A36-87BA-148004D2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D1A89-F874-45C7-BDCA-9B270F28D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14FC-39FE-4EFD-AFD0-640E69E7C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3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734-A949-4002-B78D-2F8CBF608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CFC21-035B-4930-A833-04D397A3F8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413F5-B090-4842-97FF-AFAABC9A4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7AC26-48AA-43BF-BEFB-8BFE2B062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C228-C768-43EE-9C2E-3BA7009B4CBF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EE94E-E0FE-4C33-BDC4-A66C93AA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97AC1-FEA5-48C7-8B03-20B983CC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14FC-39FE-4EFD-AFD0-640E69E7C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0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5ECFDA-284F-498A-BCEE-E696E3D88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1E0DC-2B1B-4DB0-94F3-8F1CC6E01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84EAC-A018-4BB9-B531-6F915AAD4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12148-9A6A-4792-9ADC-1130BDD6EF94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028D7-3253-4A53-9CAB-F8D7DF49D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6EC80-501E-45F0-AC61-F52DEDAAB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B14FC-39FE-4EFD-AFD0-640E69E7C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deas.roscongress.org/" TargetMode="External"/><Relationship Id="rId2" Type="http://schemas.openxmlformats.org/officeDocument/2006/relationships/hyperlink" Target="https://ideas-forum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ec.today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ec.today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13F5-9D6B-4AC5-B5FA-600C26510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903" y="363906"/>
            <a:ext cx="11656194" cy="27031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ru-RU" sz="4400" b="1" dirty="0"/>
              <a:t>Студенческие цифровые лаборатории:</a:t>
            </a:r>
            <a:br>
              <a:rPr lang="ru-RU" sz="4400" b="1" dirty="0"/>
            </a:br>
            <a:r>
              <a:rPr lang="ru-RU" sz="4400" b="1" dirty="0"/>
              <a:t>Робототехническая лаборатория</a:t>
            </a:r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3C09EE-733D-419E-B993-1B665BAAD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6647" y="3713871"/>
            <a:ext cx="7449952" cy="15725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b="1" dirty="0"/>
              <a:t>Корзун Дмитрий Жоржевич</a:t>
            </a:r>
          </a:p>
          <a:p>
            <a:r>
              <a:rPr lang="ru-RU" dirty="0"/>
              <a:t>Петрозаводский государственный университет (ПетрГУ</a:t>
            </a:r>
            <a:r>
              <a:rPr lang="en-US" dirty="0"/>
              <a:t>)</a:t>
            </a:r>
            <a:endParaRPr lang="ru-RU" dirty="0"/>
          </a:p>
          <a:p>
            <a:r>
              <a:rPr lang="en-US" dirty="0"/>
              <a:t>dkorzun@cs.karelia.ru</a:t>
            </a:r>
            <a:endParaRPr lang="ru-RU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AA7E2F-7F73-4D70-95A3-8502DACB130F}"/>
              </a:ext>
            </a:extLst>
          </p:cNvPr>
          <p:cNvSpPr txBox="1">
            <a:spLocks/>
          </p:cNvSpPr>
          <p:nvPr/>
        </p:nvSpPr>
        <p:spPr>
          <a:xfrm>
            <a:off x="8918917" y="6246055"/>
            <a:ext cx="3188629" cy="565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Петрозаводск, 27.03.2023 г.</a:t>
            </a:r>
            <a:endParaRPr lang="en-US" sz="2000" dirty="0"/>
          </a:p>
        </p:txBody>
      </p:sp>
      <p:graphicFrame>
        <p:nvGraphicFramePr>
          <p:cNvPr id="6" name="Object 17">
            <a:extLst>
              <a:ext uri="{FF2B5EF4-FFF2-40B4-BE49-F238E27FC236}">
                <a16:creationId xmlns:a16="http://schemas.microsoft.com/office/drawing/2014/main" id="{9DE7322C-B5D6-4699-93D1-B1D4AFDF89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811883"/>
              </p:ext>
            </p:extLst>
          </p:nvPr>
        </p:nvGraphicFramePr>
        <p:xfrm>
          <a:off x="824602" y="3329458"/>
          <a:ext cx="1192693" cy="1181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orelDRAW" r:id="rId3" imgW="3076956" imgH="3051810" progId="CorelDRAW.Graphic.13">
                  <p:embed/>
                </p:oleObj>
              </mc:Choice>
              <mc:Fallback>
                <p:oleObj name="CorelDRAW" r:id="rId3" imgW="3076956" imgH="3051810" progId="CorelDRAW.Graphic.13">
                  <p:embed/>
                  <p:pic>
                    <p:nvPicPr>
                      <p:cNvPr id="7" name="Object 17">
                        <a:extLst>
                          <a:ext uri="{FF2B5EF4-FFF2-40B4-BE49-F238E27FC236}">
                            <a16:creationId xmlns:a16="http://schemas.microsoft.com/office/drawing/2014/main" id="{5CBF95E6-039A-4C5A-9031-2184FF9176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602" y="3329458"/>
                        <a:ext cx="1192693" cy="1181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98EA027-B02C-4F2B-8F8B-2DA0D05BD6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30" y="4510898"/>
            <a:ext cx="4185844" cy="198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51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8B78-23DF-4EF2-B029-B970D57F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37" y="47493"/>
            <a:ext cx="11268228" cy="97278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Предлагаемые принципы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DA53-1863-41C5-A06C-BD72BB932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635" y="1020278"/>
            <a:ext cx="11268229" cy="5648151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Привлечение любого образовательного института, где есть отраслевые задачи с применением ИИ и робототехники</a:t>
            </a:r>
          </a:p>
          <a:p>
            <a:pPr lvl="1"/>
            <a:r>
              <a:rPr lang="ru-RU" dirty="0" err="1">
                <a:effectLst/>
              </a:rPr>
              <a:t>Междисциплинарность</a:t>
            </a:r>
            <a:r>
              <a:rPr lang="ru-RU" dirty="0">
                <a:effectLst/>
              </a:rPr>
              <a:t> за счет сквозного характера цифровых технологий и ИИ</a:t>
            </a:r>
          </a:p>
          <a:p>
            <a:pPr lvl="1"/>
            <a:r>
              <a:rPr lang="ru-RU" dirty="0"/>
              <a:t>Высокая доля цифровизации</a:t>
            </a:r>
            <a:endParaRPr lang="ru-RU" dirty="0">
              <a:effectLst/>
            </a:endParaRPr>
          </a:p>
          <a:p>
            <a:r>
              <a:rPr lang="ru-RU" dirty="0">
                <a:effectLst/>
              </a:rPr>
              <a:t>Существенная интеграция образовательной программы с научной и производственной деятельностью</a:t>
            </a:r>
          </a:p>
          <a:p>
            <a:pPr lvl="1"/>
            <a:r>
              <a:rPr lang="ru-RU" dirty="0"/>
              <a:t>Выделение конкретного поискового проекта НИОКР для студента или команды студентов (аналог </a:t>
            </a:r>
            <a:r>
              <a:rPr lang="ru-RU" dirty="0" err="1"/>
              <a:t>УМНИКа</a:t>
            </a:r>
            <a:r>
              <a:rPr lang="ru-RU" dirty="0"/>
              <a:t>)</a:t>
            </a:r>
          </a:p>
          <a:p>
            <a:pPr lvl="1"/>
            <a:r>
              <a:rPr lang="ru-RU" dirty="0">
                <a:effectLst/>
              </a:rPr>
              <a:t>Научный руководитель проекта: из ППС образовательного института, возможно </a:t>
            </a:r>
            <a:r>
              <a:rPr lang="ru-RU" dirty="0" err="1">
                <a:effectLst/>
              </a:rPr>
              <a:t>соруководство</a:t>
            </a:r>
            <a:r>
              <a:rPr lang="ru-RU" dirty="0">
                <a:effectLst/>
              </a:rPr>
              <a:t> со стороны индустриального партнера или вуза-партнера</a:t>
            </a:r>
          </a:p>
          <a:p>
            <a:r>
              <a:rPr lang="ru-RU" dirty="0"/>
              <a:t>Практико-ориентированное обучение ИИ</a:t>
            </a:r>
          </a:p>
          <a:p>
            <a:pPr lvl="1"/>
            <a:r>
              <a:rPr lang="ru-RU" dirty="0"/>
              <a:t>Работа (НИОКР) в рамках решения задач выделенного проекта</a:t>
            </a:r>
          </a:p>
          <a:p>
            <a:pPr lvl="1"/>
            <a:r>
              <a:rPr lang="ru-RU" dirty="0">
                <a:effectLst/>
              </a:rPr>
              <a:t>Обучени</a:t>
            </a:r>
            <a:r>
              <a:rPr lang="ru-RU" dirty="0"/>
              <a:t>е в рамках выполнения практик (производственная, учебная), НИР и подготовки ВКР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83F94-F574-4882-A18F-F3291822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5868" y="6445382"/>
            <a:ext cx="2743200" cy="365125"/>
          </a:xfrm>
        </p:spPr>
        <p:txBody>
          <a:bodyPr/>
          <a:lstStyle/>
          <a:p>
            <a:fld id="{C45B14FC-39FE-4EFD-AFD0-640E69E7C3FB}" type="slidenum">
              <a:rPr lang="en-US" sz="1400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6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8B78-23DF-4EF2-B029-B970D57F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37" y="47493"/>
            <a:ext cx="11268228" cy="97278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Создание студенческих цифровых лабораторий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DA53-1863-41C5-A06C-BD72BB932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635" y="1020278"/>
            <a:ext cx="7603852" cy="564815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Площадка и ресурсы для реализации практико-ориентированного и междисциплинарного подходов по привлечению обучающихся к проектам НИР</a:t>
            </a:r>
          </a:p>
          <a:p>
            <a:r>
              <a:rPr lang="ru-RU" dirty="0"/>
              <a:t>Продукция:</a:t>
            </a:r>
          </a:p>
          <a:p>
            <a:pPr lvl="1"/>
            <a:r>
              <a:rPr lang="ru-RU" dirty="0">
                <a:effectLst/>
              </a:rPr>
              <a:t>Научные результаты </a:t>
            </a:r>
            <a:r>
              <a:rPr lang="ru-RU" dirty="0"/>
              <a:t>– публикации</a:t>
            </a:r>
          </a:p>
          <a:p>
            <a:pPr lvl="1"/>
            <a:r>
              <a:rPr lang="ru-RU" dirty="0" err="1">
                <a:effectLst/>
              </a:rPr>
              <a:t>РИДы</a:t>
            </a:r>
            <a:r>
              <a:rPr lang="ru-RU" dirty="0">
                <a:effectLst/>
              </a:rPr>
              <a:t> – участие в выставках, конференциях, фестивалях, олимпиадах, конкурсах, …</a:t>
            </a:r>
          </a:p>
          <a:p>
            <a:pPr lvl="1"/>
            <a:r>
              <a:rPr lang="ru-RU" dirty="0">
                <a:effectLst/>
              </a:rPr>
              <a:t>Квалификация - </a:t>
            </a:r>
            <a:r>
              <a:rPr lang="ru-RU" dirty="0"/>
              <a:t>сертификаты прохождения курсов, </a:t>
            </a:r>
            <a:r>
              <a:rPr lang="ru-RU" dirty="0">
                <a:effectLst/>
              </a:rPr>
              <a:t>заявки на </a:t>
            </a:r>
            <a:r>
              <a:rPr lang="ru-RU" dirty="0"/>
              <a:t>проекты</a:t>
            </a:r>
            <a:endParaRPr lang="ru-RU" dirty="0">
              <a:effectLst/>
            </a:endParaRPr>
          </a:p>
          <a:p>
            <a:r>
              <a:rPr lang="ru-RU" dirty="0"/>
              <a:t>Обеспечение работы проектов. Состав проекта:</a:t>
            </a:r>
          </a:p>
          <a:p>
            <a:pPr lvl="1"/>
            <a:r>
              <a:rPr lang="ru-RU" dirty="0"/>
              <a:t>Научный руководитель (ППС) </a:t>
            </a:r>
          </a:p>
          <a:p>
            <a:pPr lvl="1"/>
            <a:r>
              <a:rPr lang="ru-RU" dirty="0"/>
              <a:t>Исполнители: студенты и молодые ученые</a:t>
            </a:r>
          </a:p>
          <a:p>
            <a:pPr lvl="1"/>
            <a:r>
              <a:rPr lang="ru-RU" dirty="0">
                <a:effectLst/>
              </a:rPr>
              <a:t>Эксперты институтов и индустриальных партнеров</a:t>
            </a:r>
            <a:endParaRPr lang="ru-RU" dirty="0"/>
          </a:p>
          <a:p>
            <a:r>
              <a:rPr lang="ru-RU" dirty="0">
                <a:effectLst/>
              </a:rPr>
              <a:t>Научное курирование</a:t>
            </a:r>
          </a:p>
          <a:p>
            <a:pPr lvl="1"/>
            <a:r>
              <a:rPr lang="ru-RU" dirty="0"/>
              <a:t>ЦИИ, научные семинары ЦИИ</a:t>
            </a:r>
            <a:endParaRPr lang="ru-RU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83F94-F574-4882-A18F-F3291822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5868" y="6445382"/>
            <a:ext cx="2743200" cy="365125"/>
          </a:xfrm>
        </p:spPr>
        <p:txBody>
          <a:bodyPr/>
          <a:lstStyle/>
          <a:p>
            <a:fld id="{C45B14FC-39FE-4EFD-AFD0-640E69E7C3FB}" type="slidenum">
              <a:rPr lang="en-US" sz="1400" smtClean="0"/>
              <a:t>3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561F922-000E-46BD-A3EC-AADE101AEAD4}"/>
              </a:ext>
            </a:extLst>
          </p:cNvPr>
          <p:cNvSpPr txBox="1">
            <a:spLocks/>
          </p:cNvSpPr>
          <p:nvPr/>
        </p:nvSpPr>
        <p:spPr>
          <a:xfrm>
            <a:off x="8408504" y="1282147"/>
            <a:ext cx="3580564" cy="516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u="sng" dirty="0"/>
              <a:t>Возможные лаборатории</a:t>
            </a:r>
          </a:p>
          <a:p>
            <a:r>
              <a:rPr lang="en-US" sz="2000" dirty="0" err="1">
                <a:highlight>
                  <a:srgbClr val="00FF00"/>
                </a:highlight>
              </a:rPr>
              <a:t>RoboLab</a:t>
            </a:r>
            <a:r>
              <a:rPr lang="en-US" sz="2000" dirty="0">
                <a:highlight>
                  <a:srgbClr val="00FF00"/>
                </a:highlight>
              </a:rPr>
              <a:t> - </a:t>
            </a:r>
            <a:r>
              <a:rPr lang="ru-RU" sz="2000" dirty="0">
                <a:highlight>
                  <a:srgbClr val="00FF00"/>
                </a:highlight>
              </a:rPr>
              <a:t>робототехника</a:t>
            </a:r>
            <a:endParaRPr lang="en-US" sz="2000" dirty="0">
              <a:highlight>
                <a:srgbClr val="00FF00"/>
              </a:highlight>
            </a:endParaRPr>
          </a:p>
          <a:p>
            <a:r>
              <a:rPr lang="en-US" sz="2000" dirty="0" err="1"/>
              <a:t>SoftLab</a:t>
            </a:r>
            <a:r>
              <a:rPr lang="ru-RU" sz="2000" dirty="0"/>
              <a:t> – программная инженерия</a:t>
            </a:r>
            <a:endParaRPr lang="en-US" sz="2000" dirty="0"/>
          </a:p>
          <a:p>
            <a:r>
              <a:rPr lang="en-US" sz="2000" dirty="0" err="1"/>
              <a:t>DataLab</a:t>
            </a:r>
            <a:r>
              <a:rPr lang="ru-RU" sz="2000" dirty="0"/>
              <a:t> – аналитика данных</a:t>
            </a:r>
            <a:endParaRPr lang="en-US" sz="2000" dirty="0"/>
          </a:p>
          <a:p>
            <a:r>
              <a:rPr lang="en-US" sz="2000" dirty="0" err="1"/>
              <a:t>TextLab</a:t>
            </a:r>
            <a:r>
              <a:rPr lang="ru-RU" sz="2000" dirty="0"/>
              <a:t> – анализ текста</a:t>
            </a:r>
            <a:endParaRPr lang="en-US" sz="2000" dirty="0"/>
          </a:p>
          <a:p>
            <a:r>
              <a:rPr lang="en-US" sz="2000" dirty="0" err="1"/>
              <a:t>VideoLab</a:t>
            </a:r>
            <a:r>
              <a:rPr lang="ru-RU" sz="2000" dirty="0"/>
              <a:t> - </a:t>
            </a:r>
            <a:r>
              <a:rPr lang="ru-RU" sz="2000" dirty="0" err="1"/>
              <a:t>видеоаналитика</a:t>
            </a:r>
            <a:endParaRPr lang="en-US" sz="2000" dirty="0"/>
          </a:p>
          <a:p>
            <a:r>
              <a:rPr lang="en-US" sz="2000" dirty="0" err="1"/>
              <a:t>SocioLab</a:t>
            </a:r>
            <a:r>
              <a:rPr lang="ru-RU" sz="2000" dirty="0"/>
              <a:t> – анализ общества</a:t>
            </a:r>
          </a:p>
          <a:p>
            <a:r>
              <a:rPr lang="ru-RU" sz="2000" dirty="0"/>
              <a:t>…</a:t>
            </a:r>
            <a:endParaRPr lang="en-US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2212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8B78-23DF-4EF2-B029-B970D57F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37" y="47493"/>
            <a:ext cx="11268228" cy="97278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Составные элементы лаборатории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DA53-1863-41C5-A06C-BD72BB932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635" y="1020278"/>
            <a:ext cx="11268229" cy="564815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Персонал</a:t>
            </a:r>
          </a:p>
          <a:p>
            <a:pPr lvl="1"/>
            <a:r>
              <a:rPr lang="ru-RU" dirty="0"/>
              <a:t>ППС, исполнители проектов, студенты, внешние эксперты</a:t>
            </a:r>
          </a:p>
          <a:p>
            <a:r>
              <a:rPr lang="ru-RU" dirty="0"/>
              <a:t>Проекты НИОКР</a:t>
            </a:r>
          </a:p>
          <a:p>
            <a:pPr lvl="1"/>
            <a:r>
              <a:rPr lang="ru-RU" dirty="0"/>
              <a:t>Большие (выделение </a:t>
            </a:r>
            <a:r>
              <a:rPr lang="ru-RU" dirty="0" err="1"/>
              <a:t>подпроектов</a:t>
            </a:r>
            <a:r>
              <a:rPr lang="ru-RU" dirty="0"/>
              <a:t> под малые команды)</a:t>
            </a:r>
          </a:p>
          <a:p>
            <a:pPr lvl="1"/>
            <a:r>
              <a:rPr lang="ru-RU" dirty="0"/>
              <a:t>УМНИК, Гранты Главы РК</a:t>
            </a:r>
          </a:p>
          <a:p>
            <a:pPr lvl="1"/>
            <a:r>
              <a:rPr lang="ru-RU" dirty="0"/>
              <a:t>Производственные проекты (Маркелов и пр.)</a:t>
            </a:r>
          </a:p>
          <a:p>
            <a:pPr lvl="1"/>
            <a:r>
              <a:rPr lang="ru-RU" dirty="0"/>
              <a:t>Формирование новых – ТППО, </a:t>
            </a:r>
            <a:r>
              <a:rPr lang="ru-RU" dirty="0" err="1"/>
              <a:t>хакатоны</a:t>
            </a:r>
            <a:r>
              <a:rPr lang="ru-RU" dirty="0"/>
              <a:t>, инженерные игры, …</a:t>
            </a:r>
          </a:p>
          <a:p>
            <a:r>
              <a:rPr lang="ru-RU" dirty="0"/>
              <a:t>Материально-техническая база</a:t>
            </a:r>
          </a:p>
          <a:p>
            <a:pPr lvl="1"/>
            <a:r>
              <a:rPr lang="ru-RU" dirty="0"/>
              <a:t>Помещение 140А, 153</a:t>
            </a:r>
            <a:r>
              <a:rPr lang="en-US" dirty="0"/>
              <a:t> (</a:t>
            </a:r>
            <a:r>
              <a:rPr lang="en-US" dirty="0" err="1"/>
              <a:t>SmartRoom</a:t>
            </a:r>
            <a:r>
              <a:rPr lang="en-US" dirty="0"/>
              <a:t>)</a:t>
            </a:r>
            <a:r>
              <a:rPr lang="ru-RU" dirty="0"/>
              <a:t>, коридор ЦИИ, …</a:t>
            </a:r>
          </a:p>
          <a:p>
            <a:pPr lvl="1"/>
            <a:r>
              <a:rPr lang="ru-RU" dirty="0"/>
              <a:t>Оборудование (платформы, сенсорика, вычислители, связь)</a:t>
            </a:r>
          </a:p>
          <a:p>
            <a:r>
              <a:rPr lang="ru-RU" dirty="0"/>
              <a:t>Экспертная поддержка</a:t>
            </a:r>
          </a:p>
          <a:p>
            <a:pPr lvl="1"/>
            <a:r>
              <a:rPr lang="ru-RU" dirty="0"/>
              <a:t>Еженедельные научные семинары</a:t>
            </a:r>
          </a:p>
          <a:p>
            <a:pPr lvl="1"/>
            <a:r>
              <a:rPr lang="ru-RU" dirty="0"/>
              <a:t>Форум «Сильные идеи для нового времени» - 28-29 июня 2023,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https://ideas-forum.ru/</a:t>
            </a:r>
            <a:r>
              <a:rPr lang="ru-RU" dirty="0"/>
              <a:t>, </a:t>
            </a:r>
            <a:r>
              <a:rPr lang="en-US" dirty="0">
                <a:hlinkClick r:id="rId3"/>
              </a:rPr>
              <a:t>https://ideas.roscongress.org/</a:t>
            </a:r>
            <a:r>
              <a:rPr lang="ru-RU" dirty="0"/>
              <a:t> </a:t>
            </a:r>
          </a:p>
          <a:p>
            <a:pPr lvl="1"/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83F94-F574-4882-A18F-F3291822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5868" y="6445382"/>
            <a:ext cx="2743200" cy="365125"/>
          </a:xfrm>
        </p:spPr>
        <p:txBody>
          <a:bodyPr/>
          <a:lstStyle/>
          <a:p>
            <a:fld id="{C45B14FC-39FE-4EFD-AFD0-640E69E7C3FB}" type="slidenum">
              <a:rPr lang="en-US" sz="1400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19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8B78-23DF-4EF2-B029-B970D57F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493"/>
            <a:ext cx="12191999" cy="9727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World Engineering Competitions -WEC (</a:t>
            </a:r>
            <a:r>
              <a:rPr lang="ru-RU" sz="3600" b="1" dirty="0"/>
              <a:t>Всемирные Инженерные Игры)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DA53-1863-41C5-A06C-BD72BB932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635" y="1020278"/>
            <a:ext cx="11268229" cy="5648151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http://wec.today/index.html</a:t>
            </a:r>
            <a:endParaRPr lang="ru-RU" dirty="0"/>
          </a:p>
          <a:p>
            <a:r>
              <a:rPr lang="ru-RU" dirty="0"/>
              <a:t>Обучение школьников и педагогов актуальным технологиям современного цифрового производства, навыкам 3D-моделирования, прототипирования, 3D-сканирования, 3D-печати, работы с VR/AR- технологиями (виртуальная реальность и дополненная реальность).</a:t>
            </a:r>
          </a:p>
          <a:p>
            <a:r>
              <a:rPr lang="ru-RU" dirty="0"/>
              <a:t>Повышение уровня финансовой грамотности школьников для прогнозирования и оценки экономической эффективности создаваемого проекта.</a:t>
            </a:r>
          </a:p>
          <a:p>
            <a:r>
              <a:rPr lang="ru-RU" dirty="0"/>
              <a:t>Развитие проектной деятельности в образовательной организации.</a:t>
            </a:r>
          </a:p>
          <a:p>
            <a:r>
              <a:rPr lang="ru-RU" dirty="0"/>
              <a:t>Развитие навыков презентации и защиты своих проектов.</a:t>
            </a:r>
          </a:p>
          <a:p>
            <a:r>
              <a:rPr lang="ru-RU" dirty="0"/>
              <a:t>Стимулирование образовательных организаций активно внедрять 3D-технологии в образовательный процесс.</a:t>
            </a:r>
          </a:p>
          <a:p>
            <a:r>
              <a:rPr lang="ru-RU" dirty="0"/>
              <a:t>Развитие взаимодействия образования, науки и производства.</a:t>
            </a:r>
          </a:p>
          <a:p>
            <a:r>
              <a:rPr lang="ru-RU" dirty="0"/>
              <a:t>Укрепление сообщества пользователей программных продуктов в сфере образования.</a:t>
            </a:r>
          </a:p>
          <a:p>
            <a:r>
              <a:rPr lang="ru-RU" dirty="0"/>
              <a:t>Профориентация школьников.</a:t>
            </a:r>
          </a:p>
          <a:p>
            <a:r>
              <a:rPr lang="ru-RU" dirty="0"/>
              <a:t>Выявление, отбор и поддержка талантливой молодежи.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83F94-F574-4882-A18F-F3291822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5868" y="6445382"/>
            <a:ext cx="2743200" cy="365125"/>
          </a:xfrm>
        </p:spPr>
        <p:txBody>
          <a:bodyPr/>
          <a:lstStyle/>
          <a:p>
            <a:fld id="{C45B14FC-39FE-4EFD-AFD0-640E69E7C3FB}" type="slidenum">
              <a:rPr lang="en-US" sz="1400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2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8B78-23DF-4EF2-B029-B970D57F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493"/>
            <a:ext cx="12191999" cy="9727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World Engineering Competitions -WEC (</a:t>
            </a:r>
            <a:r>
              <a:rPr lang="ru-RU" sz="3600" b="1" dirty="0"/>
              <a:t>Всемирные Инженерные Игры)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DA53-1863-41C5-A06C-BD72BB932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635" y="1020278"/>
            <a:ext cx="11268229" cy="5648151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http://wec.today/index.html</a:t>
            </a:r>
            <a:endParaRPr lang="ru-RU" dirty="0"/>
          </a:p>
          <a:p>
            <a:r>
              <a:rPr lang="ru-RU" dirty="0"/>
              <a:t>Дополнение к научным семинарам ЦИИ ПетрГУ</a:t>
            </a:r>
          </a:p>
          <a:p>
            <a:r>
              <a:rPr lang="ru-RU" dirty="0"/>
              <a:t>Площадка в ПетрГУ (региональный оператор) для междисциплинарных проектов</a:t>
            </a:r>
          </a:p>
          <a:p>
            <a:pPr lvl="1"/>
            <a:r>
              <a:rPr lang="ru-RU" dirty="0"/>
              <a:t>Мехатроника, сенсорика, микроэлектроника, алгоритмы, программирование</a:t>
            </a:r>
          </a:p>
          <a:p>
            <a:r>
              <a:rPr lang="ru-RU" dirty="0"/>
              <a:t>Формирование команды и идеи проекта</a:t>
            </a:r>
          </a:p>
          <a:p>
            <a:r>
              <a:rPr lang="ru-RU" dirty="0"/>
              <a:t>Проведение турниров</a:t>
            </a:r>
          </a:p>
          <a:p>
            <a:r>
              <a:rPr lang="ru-RU" dirty="0"/>
              <a:t>Привлечение внешних исполнителей и экспертов, научных и индустриальных партнеров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83F94-F574-4882-A18F-F3291822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5868" y="6445382"/>
            <a:ext cx="2743200" cy="365125"/>
          </a:xfrm>
        </p:spPr>
        <p:txBody>
          <a:bodyPr/>
          <a:lstStyle/>
          <a:p>
            <a:fld id="{C45B14FC-39FE-4EFD-AFD0-640E69E7C3FB}" type="slidenum">
              <a:rPr lang="en-US" sz="1400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53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8B78-23DF-4EF2-B029-B970D57F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493"/>
            <a:ext cx="12191999" cy="97278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Московский международный салон образования 2023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DA53-1863-41C5-A06C-BD72BB932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635" y="1020278"/>
            <a:ext cx="11268229" cy="5648151"/>
          </a:xfrm>
        </p:spPr>
        <p:txBody>
          <a:bodyPr>
            <a:normAutofit/>
          </a:bodyPr>
          <a:lstStyle/>
          <a:p>
            <a:r>
              <a:rPr lang="ru-RU" dirty="0"/>
              <a:t>Онлайн-образование</a:t>
            </a:r>
          </a:p>
          <a:p>
            <a:r>
              <a:rPr lang="ru-RU" dirty="0"/>
              <a:t>Индивидуальные образовательные траектории (персонализация)</a:t>
            </a:r>
          </a:p>
          <a:p>
            <a:r>
              <a:rPr lang="en-US" dirty="0"/>
              <a:t>P2P </a:t>
            </a:r>
            <a:r>
              <a:rPr lang="ru-RU" dirty="0"/>
              <a:t>обучение</a:t>
            </a:r>
          </a:p>
          <a:p>
            <a:pPr lvl="1"/>
            <a:r>
              <a:rPr lang="ru-RU" dirty="0"/>
              <a:t>Но нужен начальник</a:t>
            </a:r>
          </a:p>
          <a:p>
            <a:pPr lvl="1"/>
            <a:r>
              <a:rPr lang="en-US"/>
              <a:t>https://vc.ru/life/53148-revolyucionnaya-shkola-programmirovaniya-42-basseyn-yazyk-s-i-nikakih-uchiteley</a:t>
            </a:r>
            <a:endParaRPr lang="ru-RU" dirty="0"/>
          </a:p>
          <a:p>
            <a:r>
              <a:rPr lang="ru-RU" dirty="0"/>
              <a:t>Геймификация – неэффективна, «обучение – это насилие над собой»</a:t>
            </a:r>
          </a:p>
          <a:p>
            <a:r>
              <a:rPr lang="ru-RU" dirty="0"/>
              <a:t>Регулярная профориентация на основе междисциплинарного подхода</a:t>
            </a:r>
          </a:p>
          <a:p>
            <a:r>
              <a:rPr lang="ru-RU" dirty="0"/>
              <a:t>Университетские консорциумы </a:t>
            </a:r>
            <a:endParaRPr lang="en-US" dirty="0"/>
          </a:p>
          <a:p>
            <a:pPr lvl="1"/>
            <a:r>
              <a:rPr lang="ru-RU" dirty="0"/>
              <a:t>Обучение сразу в нескольких вузах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83F94-F574-4882-A18F-F3291822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5868" y="6445382"/>
            <a:ext cx="2743200" cy="365125"/>
          </a:xfrm>
        </p:spPr>
        <p:txBody>
          <a:bodyPr/>
          <a:lstStyle/>
          <a:p>
            <a:fld id="{C45B14FC-39FE-4EFD-AFD0-640E69E7C3FB}" type="slidenum">
              <a:rPr lang="en-US" sz="1400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8B78-23DF-4EF2-B029-B970D57F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493"/>
            <a:ext cx="12191999" cy="97278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Образовательное оборудование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DA53-1863-41C5-A06C-BD72BB932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635" y="1020278"/>
            <a:ext cx="11268229" cy="5648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SmartRoom</a:t>
            </a:r>
            <a:endParaRPr lang="ru-RU" b="1" dirty="0"/>
          </a:p>
          <a:p>
            <a:r>
              <a:rPr lang="ru-RU" dirty="0"/>
              <a:t>Интерактивное оборудование и сервисы</a:t>
            </a:r>
          </a:p>
          <a:p>
            <a:pPr lvl="1"/>
            <a:r>
              <a:rPr lang="ru-RU" dirty="0"/>
              <a:t>Сенсорные экраны, интерактивные столы, …</a:t>
            </a:r>
          </a:p>
          <a:p>
            <a:pPr lvl="1"/>
            <a:r>
              <a:rPr lang="en-US" dirty="0"/>
              <a:t>Hikvision</a:t>
            </a:r>
            <a:r>
              <a:rPr lang="ru-RU" dirty="0"/>
              <a:t>, </a:t>
            </a:r>
            <a:r>
              <a:rPr lang="en-US" dirty="0"/>
              <a:t>BM Group</a:t>
            </a:r>
          </a:p>
          <a:p>
            <a:r>
              <a:rPr lang="ru-RU" dirty="0"/>
              <a:t>Беспроводные радиосистемы, микрофоны (аудио, команды)</a:t>
            </a:r>
          </a:p>
          <a:p>
            <a:pPr lvl="1"/>
            <a:r>
              <a:rPr lang="en-US" dirty="0"/>
              <a:t>MIPRO</a:t>
            </a:r>
            <a:endParaRPr lang="ru-RU" dirty="0"/>
          </a:p>
          <a:p>
            <a:r>
              <a:rPr lang="ru-RU" dirty="0"/>
              <a:t>Профессиональные видеокамеры</a:t>
            </a:r>
            <a:endParaRPr lang="en-US" dirty="0"/>
          </a:p>
          <a:p>
            <a:pPr lvl="1"/>
            <a:r>
              <a:rPr lang="en-US" dirty="0"/>
              <a:t>Lumens</a:t>
            </a:r>
          </a:p>
          <a:p>
            <a:r>
              <a:rPr lang="ru-RU" dirty="0"/>
              <a:t>Учебно-лабораторное оборудование</a:t>
            </a:r>
          </a:p>
          <a:p>
            <a:pPr lvl="1"/>
            <a:r>
              <a:rPr lang="ru-RU" dirty="0"/>
              <a:t>Физика, химия,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83F94-F574-4882-A18F-F3291822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5868" y="6445382"/>
            <a:ext cx="2743200" cy="365125"/>
          </a:xfrm>
        </p:spPr>
        <p:txBody>
          <a:bodyPr/>
          <a:lstStyle/>
          <a:p>
            <a:fld id="{C45B14FC-39FE-4EFD-AFD0-640E69E7C3FB}" type="slidenum">
              <a:rPr lang="en-US" sz="1400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7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8B78-23DF-4EF2-B029-B970D57F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37" y="47493"/>
            <a:ext cx="11268228" cy="97278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Варианты сетевого взаимодействия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DA53-1863-41C5-A06C-BD72BB932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932" y="1020278"/>
            <a:ext cx="6973120" cy="564815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Подготовка кадров для ПетрГУ и индустриальных партнеров за счет отправки на обучение в другие вузы</a:t>
            </a:r>
          </a:p>
          <a:p>
            <a:pPr lvl="1"/>
            <a:r>
              <a:rPr lang="ru-RU" dirty="0"/>
              <a:t>Напр., кадры для </a:t>
            </a:r>
            <a:r>
              <a:rPr lang="ru-RU"/>
              <a:t>АЭМ-технологии ПЗМ</a:t>
            </a:r>
            <a:endParaRPr lang="ru-RU" dirty="0"/>
          </a:p>
          <a:p>
            <a:r>
              <a:rPr lang="ru-RU" dirty="0">
                <a:effectLst/>
              </a:rPr>
              <a:t>Совместное обучение по сетевым программам</a:t>
            </a:r>
          </a:p>
          <a:p>
            <a:pPr lvl="1"/>
            <a:r>
              <a:rPr lang="ru-RU" dirty="0"/>
              <a:t>Студент зачисляется в другой вуз на короткий период для обучения выбранным модулям</a:t>
            </a:r>
          </a:p>
          <a:p>
            <a:pPr lvl="1"/>
            <a:r>
              <a:rPr lang="ru-RU" dirty="0"/>
              <a:t>В ПетрГУ студент остается – засчитывается как прохождение практики</a:t>
            </a:r>
          </a:p>
          <a:p>
            <a:pPr lvl="1"/>
            <a:r>
              <a:rPr lang="ru-RU" dirty="0"/>
              <a:t>В т.ч. </a:t>
            </a:r>
            <a:r>
              <a:rPr lang="ru-RU" dirty="0" err="1"/>
              <a:t>соруководство</a:t>
            </a:r>
            <a:r>
              <a:rPr lang="ru-RU" dirty="0"/>
              <a:t> ВКР</a:t>
            </a:r>
          </a:p>
          <a:p>
            <a:r>
              <a:rPr lang="ru-RU" dirty="0">
                <a:effectLst/>
              </a:rPr>
              <a:t>Обучение сотрудников </a:t>
            </a:r>
            <a:r>
              <a:rPr lang="ru-RU" dirty="0"/>
              <a:t>ПетрГУ и индустриальных партнеров по сетевым программам</a:t>
            </a:r>
          </a:p>
          <a:p>
            <a:pPr lvl="1"/>
            <a:r>
              <a:rPr lang="ru-RU" dirty="0">
                <a:effectLst/>
              </a:rPr>
              <a:t>Дополнительное </a:t>
            </a:r>
            <a:r>
              <a:rPr lang="ru-RU" dirty="0" err="1">
                <a:effectLst/>
              </a:rPr>
              <a:t>проф.образование</a:t>
            </a:r>
            <a:endParaRPr lang="ru-RU" dirty="0">
              <a:effectLst/>
            </a:endParaRPr>
          </a:p>
          <a:p>
            <a:pPr lvl="1"/>
            <a:r>
              <a:rPr lang="ru-RU" dirty="0"/>
              <a:t>Адаптация материала для включения в образовательный процесс ПетрГУ</a:t>
            </a:r>
          </a:p>
          <a:p>
            <a:r>
              <a:rPr lang="ru-RU" dirty="0"/>
              <a:t>С</a:t>
            </a:r>
            <a:r>
              <a:rPr lang="ru-RU" dirty="0">
                <a:effectLst/>
              </a:rPr>
              <a:t>оздание координационного центра для сетевого взаимодействия в вузами-партнерами</a:t>
            </a:r>
          </a:p>
          <a:p>
            <a:pPr lvl="1"/>
            <a:endParaRPr lang="ru-RU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83F94-F574-4882-A18F-F3291822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5868" y="6445382"/>
            <a:ext cx="2743200" cy="365125"/>
          </a:xfrm>
        </p:spPr>
        <p:txBody>
          <a:bodyPr/>
          <a:lstStyle/>
          <a:p>
            <a:fld id="{C45B14FC-39FE-4EFD-AFD0-640E69E7C3FB}" type="slidenum">
              <a:rPr lang="en-US" sz="1400" smtClean="0"/>
              <a:t>9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018764-B5A2-45D9-9058-B7515E9A96EE}"/>
              </a:ext>
            </a:extLst>
          </p:cNvPr>
          <p:cNvSpPr txBox="1">
            <a:spLocks/>
          </p:cNvSpPr>
          <p:nvPr/>
        </p:nvSpPr>
        <p:spPr>
          <a:xfrm>
            <a:off x="7832035" y="1282147"/>
            <a:ext cx="4157033" cy="516323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u="sng" dirty="0"/>
              <a:t>Возможные вузы-партнеры</a:t>
            </a:r>
          </a:p>
          <a:p>
            <a:r>
              <a:rPr lang="ru-RU" sz="2000" b="1" dirty="0"/>
              <a:t>Университет НТИ 20.35</a:t>
            </a:r>
          </a:p>
          <a:p>
            <a:r>
              <a:rPr lang="ru-RU" sz="2000" b="1" dirty="0"/>
              <a:t>Университет Сириус</a:t>
            </a:r>
          </a:p>
          <a:p>
            <a:r>
              <a:rPr lang="ru-RU" sz="2000" dirty="0"/>
              <a:t>Университет Иннополис</a:t>
            </a:r>
          </a:p>
          <a:p>
            <a:r>
              <a:rPr lang="ru-RU" sz="2000" dirty="0"/>
              <a:t>МФТИ (Центр компетенций НТИ)</a:t>
            </a:r>
          </a:p>
          <a:p>
            <a:r>
              <a:rPr lang="ru-RU" sz="2000" dirty="0"/>
              <a:t>ИТМО (Центр компетенций НТИ)</a:t>
            </a:r>
          </a:p>
          <a:p>
            <a:r>
              <a:rPr lang="ru-RU" sz="2000" dirty="0"/>
              <a:t>РАНХиГС</a:t>
            </a:r>
          </a:p>
          <a:p>
            <a:r>
              <a:rPr lang="ru-RU" sz="2000" dirty="0"/>
              <a:t>Новосибирский национальный исследовательский государственный университет</a:t>
            </a:r>
          </a:p>
          <a:p>
            <a:r>
              <a:rPr lang="ru-RU" sz="2000" dirty="0"/>
              <a:t>РТУ МИРЭА</a:t>
            </a:r>
          </a:p>
          <a:p>
            <a:r>
              <a:rPr lang="ru-RU" sz="2000" dirty="0"/>
              <a:t>СПбГУ, </a:t>
            </a:r>
            <a:r>
              <a:rPr lang="ru-RU" sz="2000" dirty="0" err="1"/>
              <a:t>СПбПГУ</a:t>
            </a:r>
            <a:r>
              <a:rPr lang="ru-RU" sz="2000" dirty="0"/>
              <a:t>, МГУ, МИФИ, </a:t>
            </a:r>
            <a:r>
              <a:rPr lang="ru-RU" sz="2000" dirty="0" err="1"/>
              <a:t>МИСиС</a:t>
            </a:r>
            <a:r>
              <a:rPr lang="ru-RU" sz="2000" dirty="0"/>
              <a:t>, МТУСИ</a:t>
            </a:r>
          </a:p>
          <a:p>
            <a:r>
              <a:rPr lang="ru-RU" sz="2000" dirty="0"/>
              <a:t>Зарубежные вузы и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70875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2976</TotalTime>
  <Words>688</Words>
  <Application>Microsoft Office PowerPoint</Application>
  <PresentationFormat>Широкоэкранный</PresentationFormat>
  <Paragraphs>119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CorelDRAW</vt:lpstr>
      <vt:lpstr>Студенческие цифровые лаборатории: Робототехническая лаборатория</vt:lpstr>
      <vt:lpstr>Предлагаемые принципы</vt:lpstr>
      <vt:lpstr>Создание студенческих цифровых лабораторий</vt:lpstr>
      <vt:lpstr>Составные элементы лаборатории</vt:lpstr>
      <vt:lpstr>World Engineering Competitions -WEC (Всемирные Инженерные Игры)</vt:lpstr>
      <vt:lpstr>World Engineering Competitions -WEC (Всемирные Инженерные Игры)</vt:lpstr>
      <vt:lpstr>Московский международный салон образования 2023</vt:lpstr>
      <vt:lpstr>Образовательное оборудование</vt:lpstr>
      <vt:lpstr>Варианты сетевого взаимодействия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созданию дивизиональной системы диагностики технического состояния и условий эксплуатации производственного оборудования, предупреждения сбоев и планирования обслуживания</dc:title>
  <dc:creator>dkorzun</dc:creator>
  <cp:lastModifiedBy>user</cp:lastModifiedBy>
  <cp:revision>324</cp:revision>
  <cp:lastPrinted>2021-07-09T14:49:36Z</cp:lastPrinted>
  <dcterms:created xsi:type="dcterms:W3CDTF">2019-11-29T15:15:33Z</dcterms:created>
  <dcterms:modified xsi:type="dcterms:W3CDTF">2023-03-27T13:43:00Z</dcterms:modified>
</cp:coreProperties>
</file>